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365" r:id="rId4"/>
    <p:sldId id="404" r:id="rId5"/>
    <p:sldId id="364" r:id="rId6"/>
    <p:sldId id="376" r:id="rId7"/>
    <p:sldId id="407" r:id="rId8"/>
    <p:sldId id="368" r:id="rId9"/>
    <p:sldId id="406" r:id="rId10"/>
    <p:sldId id="278" r:id="rId11"/>
    <p:sldId id="339" r:id="rId12"/>
    <p:sldId id="370" r:id="rId13"/>
    <p:sldId id="275"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A3"/>
    <a:srgbClr val="404040"/>
    <a:srgbClr val="4F96D5"/>
    <a:srgbClr val="D6E1F1"/>
    <a:srgbClr val="FCC6C6"/>
    <a:srgbClr val="4ABF47"/>
    <a:srgbClr val="D9E6D4"/>
    <a:srgbClr val="46CAA6"/>
    <a:srgbClr val="D5ECE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04" autoAdjust="0"/>
    <p:restoredTop sz="94660"/>
  </p:normalViewPr>
  <p:slideViewPr>
    <p:cSldViewPr snapToGrid="0">
      <p:cViewPr varScale="1">
        <p:scale>
          <a:sx n="86" d="100"/>
          <a:sy n="86" d="100"/>
        </p:scale>
        <p:origin x="62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hyperlink" Target="http://www.world-nuclear.org/information-library/country-profiles/countries-o-s/russia-nuclear-power.aspx#Fast_reactors" TargetMode="External"/><Relationship Id="rId2" Type="http://schemas.openxmlformats.org/officeDocument/2006/relationships/hyperlink" Target="https://www.uxc.com/smr/uxc_SMRDetail.aspx?key=BREST-OD-300" TargetMode="External"/><Relationship Id="rId1" Type="http://schemas.openxmlformats.org/officeDocument/2006/relationships/hyperlink" Target="https://aris.iaea.org/PDF/SVBR-100.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world-nuclear.org/information-library/country-profiles/countries-o-s/russia-nuclear-power.aspx#Fast_reactors" TargetMode="External"/><Relationship Id="rId2" Type="http://schemas.openxmlformats.org/officeDocument/2006/relationships/hyperlink" Target="https://www.uxc.com/smr/uxc_SMRDetail.aspx?key=BREST-OD-300" TargetMode="External"/><Relationship Id="rId1" Type="http://schemas.openxmlformats.org/officeDocument/2006/relationships/hyperlink" Target="https://aris.iaea.org/PDF/SVBR-100.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BFCE9-2496-47D1-807A-634B96CF5B77}"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5C99BC71-4CA7-4DC6-A938-2B669872F541}">
      <dgm:prSet custT="1"/>
      <dgm:spPr/>
      <dgm:t>
        <a:bodyPr/>
        <a:lstStyle/>
        <a:p>
          <a:r>
            <a:rPr lang="en-US" sz="16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SVBR-100</a:t>
          </a:r>
          <a:endParaRPr lang="en-US" sz="1600" dirty="0">
            <a:solidFill>
              <a:schemeClr val="bg1"/>
            </a:solidFill>
          </a:endParaRPr>
        </a:p>
      </dgm:t>
    </dgm:pt>
    <dgm:pt modelId="{8457A05B-A72A-40F7-B393-581406532601}" type="parTrans" cxnId="{7C86A7EE-458D-48CA-99F3-751FB358C80D}">
      <dgm:prSet/>
      <dgm:spPr/>
      <dgm:t>
        <a:bodyPr/>
        <a:lstStyle/>
        <a:p>
          <a:endParaRPr lang="en-US"/>
        </a:p>
      </dgm:t>
    </dgm:pt>
    <dgm:pt modelId="{FD7423BF-96EF-4BE8-BEE4-EF2EE5E9C448}" type="sibTrans" cxnId="{7C86A7EE-458D-48CA-99F3-751FB358C80D}">
      <dgm:prSet/>
      <dgm:spPr/>
      <dgm:t>
        <a:bodyPr/>
        <a:lstStyle/>
        <a:p>
          <a:endParaRPr lang="en-US"/>
        </a:p>
      </dgm:t>
    </dgm:pt>
    <dgm:pt modelId="{9010EB3E-69DC-4068-B5A1-8E6A72AE022A}">
      <dgm:prSet custT="1"/>
      <dgm:spPr/>
      <dgm:t>
        <a:bodyPr/>
        <a:lstStyle/>
        <a:p>
          <a:r>
            <a:rPr lang="en-US" sz="16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Brest-OD-300</a:t>
          </a:r>
          <a:endParaRPr lang="en-US" sz="1600" dirty="0">
            <a:solidFill>
              <a:schemeClr val="bg1"/>
            </a:solidFill>
          </a:endParaRPr>
        </a:p>
      </dgm:t>
    </dgm:pt>
    <dgm:pt modelId="{F0C0806B-920C-42C1-A3B3-873D917E5FB9}" type="parTrans" cxnId="{2D4795E5-DC86-4F9C-9374-545956F17A01}">
      <dgm:prSet/>
      <dgm:spPr/>
      <dgm:t>
        <a:bodyPr/>
        <a:lstStyle/>
        <a:p>
          <a:endParaRPr lang="en-US"/>
        </a:p>
      </dgm:t>
    </dgm:pt>
    <dgm:pt modelId="{2504D8AB-D5E7-4FC5-9EE3-723D92DBB086}" type="sibTrans" cxnId="{2D4795E5-DC86-4F9C-9374-545956F17A01}">
      <dgm:prSet/>
      <dgm:spPr/>
      <dgm:t>
        <a:bodyPr/>
        <a:lstStyle/>
        <a:p>
          <a:endParaRPr lang="en-US"/>
        </a:p>
      </dgm:t>
    </dgm:pt>
    <dgm:pt modelId="{FAB052C2-06CC-438C-BC42-E62980C9A375}">
      <dgm:prSet custT="1"/>
      <dgm:spPr/>
      <dgm:t>
        <a:bodyPr/>
        <a:lstStyle/>
        <a:p>
          <a:r>
            <a:rPr lang="en-US" sz="16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BN </a:t>
          </a:r>
          <a:r>
            <a:rPr lang="en-US" sz="1600" dirty="0" err="1">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Beloyarsk</a:t>
          </a:r>
          <a:r>
            <a:rPr lang="en-US" sz="16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 </a:t>
          </a:r>
          <a:endParaRPr lang="en-US" sz="1600" dirty="0">
            <a:solidFill>
              <a:schemeClr val="bg1"/>
            </a:solidFill>
          </a:endParaRPr>
        </a:p>
      </dgm:t>
    </dgm:pt>
    <dgm:pt modelId="{A7C7FA49-2809-4962-A3B8-366F8E43418F}" type="parTrans" cxnId="{3742F438-6654-4984-A20D-855C5AEDE403}">
      <dgm:prSet/>
      <dgm:spPr/>
      <dgm:t>
        <a:bodyPr/>
        <a:lstStyle/>
        <a:p>
          <a:endParaRPr lang="en-US"/>
        </a:p>
      </dgm:t>
    </dgm:pt>
    <dgm:pt modelId="{28C4D979-4F94-41CD-A823-33CE2FCED9A6}" type="sibTrans" cxnId="{3742F438-6654-4984-A20D-855C5AEDE403}">
      <dgm:prSet/>
      <dgm:spPr/>
      <dgm:t>
        <a:bodyPr/>
        <a:lstStyle/>
        <a:p>
          <a:endParaRPr lang="en-US"/>
        </a:p>
      </dgm:t>
    </dgm:pt>
    <dgm:pt modelId="{7A88182F-8798-45DA-ACE3-05AB86208BD6}">
      <dgm:prSet phldrT="[Text]"/>
      <dgm:spPr/>
      <dgm:t>
        <a:bodyPr/>
        <a:lstStyle/>
        <a:p>
          <a:r>
            <a:rPr lang="en-US" dirty="0"/>
            <a:t>Lead-bismuth-cooled SMR</a:t>
          </a:r>
        </a:p>
      </dgm:t>
    </dgm:pt>
    <dgm:pt modelId="{E55E05FB-08D4-4DC6-AD19-61F2C9F51FDE}" type="parTrans" cxnId="{531582E0-FB3B-4054-A6A4-BA6310DB2C9B}">
      <dgm:prSet/>
      <dgm:spPr/>
      <dgm:t>
        <a:bodyPr/>
        <a:lstStyle/>
        <a:p>
          <a:endParaRPr lang="en-US"/>
        </a:p>
      </dgm:t>
    </dgm:pt>
    <dgm:pt modelId="{753610AC-2FBB-4D4D-B9C0-586008D274E9}" type="sibTrans" cxnId="{531582E0-FB3B-4054-A6A4-BA6310DB2C9B}">
      <dgm:prSet/>
      <dgm:spPr/>
      <dgm:t>
        <a:bodyPr/>
        <a:lstStyle/>
        <a:p>
          <a:endParaRPr lang="en-US"/>
        </a:p>
      </dgm:t>
    </dgm:pt>
    <dgm:pt modelId="{EF4A809B-C8FB-4C8D-971C-FC0A6D69237A}">
      <dgm:prSet phldrT="[Text]"/>
      <dgm:spPr/>
      <dgm:t>
        <a:bodyPr/>
        <a:lstStyle/>
        <a:p>
          <a:r>
            <a:rPr lang="en-US" dirty="0"/>
            <a:t>Pilot unit expected to be built at the Research Institute of Atomic Reactors; Future progress </a:t>
          </a:r>
          <a:r>
            <a:rPr lang="en-US" i="1" dirty="0"/>
            <a:t>unlikely</a:t>
          </a:r>
          <a:r>
            <a:rPr lang="en-US" dirty="0"/>
            <a:t> due to low internal and external demand.</a:t>
          </a:r>
        </a:p>
      </dgm:t>
    </dgm:pt>
    <dgm:pt modelId="{64F251EF-E62F-4ABD-BB8F-47B8650CB73F}" type="parTrans" cxnId="{830D1E5E-3137-4691-9125-EC31228A7562}">
      <dgm:prSet/>
      <dgm:spPr/>
      <dgm:t>
        <a:bodyPr/>
        <a:lstStyle/>
        <a:p>
          <a:endParaRPr lang="en-US"/>
        </a:p>
      </dgm:t>
    </dgm:pt>
    <dgm:pt modelId="{A00CC940-2DDE-4476-BF91-5311B2BC3D77}" type="sibTrans" cxnId="{830D1E5E-3137-4691-9125-EC31228A7562}">
      <dgm:prSet/>
      <dgm:spPr/>
      <dgm:t>
        <a:bodyPr/>
        <a:lstStyle/>
        <a:p>
          <a:endParaRPr lang="en-US"/>
        </a:p>
      </dgm:t>
    </dgm:pt>
    <dgm:pt modelId="{8AF6D409-B7DA-46EF-A8DA-7E41495B8147}">
      <dgm:prSet/>
      <dgm:spPr/>
      <dgm:t>
        <a:bodyPr/>
        <a:lstStyle/>
        <a:p>
          <a:r>
            <a:rPr lang="en-US" dirty="0"/>
            <a:t>Lead-cooled SMR, reactor lifetime of 30 years </a:t>
          </a:r>
        </a:p>
      </dgm:t>
    </dgm:pt>
    <dgm:pt modelId="{AE3B95A1-84BD-4712-B3EF-BF94D127A1F9}" type="parTrans" cxnId="{08ADBC50-514D-4ECA-9D13-3665EA1CE9F8}">
      <dgm:prSet/>
      <dgm:spPr/>
      <dgm:t>
        <a:bodyPr/>
        <a:lstStyle/>
        <a:p>
          <a:endParaRPr lang="en-US"/>
        </a:p>
      </dgm:t>
    </dgm:pt>
    <dgm:pt modelId="{57C732EF-A284-4A7E-B8EA-4F50B101748F}" type="sibTrans" cxnId="{08ADBC50-514D-4ECA-9D13-3665EA1CE9F8}">
      <dgm:prSet/>
      <dgm:spPr/>
      <dgm:t>
        <a:bodyPr/>
        <a:lstStyle/>
        <a:p>
          <a:endParaRPr lang="en-US"/>
        </a:p>
      </dgm:t>
    </dgm:pt>
    <dgm:pt modelId="{9D376EDC-0C3B-4466-BE3A-3162BA9D6267}">
      <dgm:prSet/>
      <dgm:spPr/>
      <dgm:t>
        <a:bodyPr/>
        <a:lstStyle/>
        <a:p>
          <a:r>
            <a:rPr lang="en-US" dirty="0"/>
            <a:t>Plans to start development of fuel fabrication plant in Tomsk, Siberia. (Jan. 2018)</a:t>
          </a:r>
        </a:p>
      </dgm:t>
    </dgm:pt>
    <dgm:pt modelId="{87F9AFAE-B421-4EFE-BFFA-534B313B63C5}" type="parTrans" cxnId="{3B90790D-D0CA-4B7F-9CC6-AFCB3CD049D1}">
      <dgm:prSet/>
      <dgm:spPr/>
      <dgm:t>
        <a:bodyPr/>
        <a:lstStyle/>
        <a:p>
          <a:endParaRPr lang="en-US"/>
        </a:p>
      </dgm:t>
    </dgm:pt>
    <dgm:pt modelId="{F60B3722-F845-40E5-803D-F55E6FDF8A6D}" type="sibTrans" cxnId="{3B90790D-D0CA-4B7F-9CC6-AFCB3CD049D1}">
      <dgm:prSet/>
      <dgm:spPr/>
      <dgm:t>
        <a:bodyPr/>
        <a:lstStyle/>
        <a:p>
          <a:endParaRPr lang="en-US"/>
        </a:p>
      </dgm:t>
    </dgm:pt>
    <dgm:pt modelId="{8214116E-B9C0-4884-916C-700794C9743B}">
      <dgm:prSet/>
      <dgm:spPr/>
      <dgm:t>
        <a:bodyPr/>
        <a:lstStyle/>
        <a:p>
          <a:r>
            <a:rPr lang="en-US" b="1" dirty="0"/>
            <a:t>BN-600</a:t>
          </a:r>
          <a:r>
            <a:rPr lang="en-US" b="0" dirty="0"/>
            <a:t>:</a:t>
          </a:r>
          <a:r>
            <a:rPr lang="en-US" dirty="0"/>
            <a:t> operational since 1980, reactor functioned as a breeder reactor until 2012, since then, as a burner reactor using weapon-grade plutonium. </a:t>
          </a:r>
        </a:p>
      </dgm:t>
    </dgm:pt>
    <dgm:pt modelId="{223D0B77-98F7-4F27-9D9F-E8195B6AD41F}" type="parTrans" cxnId="{3D9186E2-2370-4440-A95F-2CA7D1B1DF00}">
      <dgm:prSet/>
      <dgm:spPr/>
      <dgm:t>
        <a:bodyPr/>
        <a:lstStyle/>
        <a:p>
          <a:endParaRPr lang="en-US"/>
        </a:p>
      </dgm:t>
    </dgm:pt>
    <dgm:pt modelId="{8A44DAE0-3FCB-4A35-AD77-91B4B1750172}" type="sibTrans" cxnId="{3D9186E2-2370-4440-A95F-2CA7D1B1DF00}">
      <dgm:prSet/>
      <dgm:spPr/>
      <dgm:t>
        <a:bodyPr/>
        <a:lstStyle/>
        <a:p>
          <a:endParaRPr lang="en-US"/>
        </a:p>
      </dgm:t>
    </dgm:pt>
    <dgm:pt modelId="{A78ABA46-2931-453A-B80F-969101C0877F}">
      <dgm:prSet/>
      <dgm:spPr/>
      <dgm:t>
        <a:bodyPr/>
        <a:lstStyle/>
        <a:p>
          <a:r>
            <a:rPr lang="en-US" dirty="0"/>
            <a:t> </a:t>
          </a:r>
          <a:r>
            <a:rPr lang="en-US" b="1" dirty="0"/>
            <a:t>BN-800</a:t>
          </a:r>
          <a:r>
            <a:rPr lang="en-US" b="0" dirty="0"/>
            <a:t>: MOX fuel, connected to grid in 2016. Export agreement discussed with China in 2009 and 2016. Current status of deal is unknown (Issues with funding, tech transfer and intellectual property)</a:t>
          </a:r>
          <a:endParaRPr lang="en-US" dirty="0"/>
        </a:p>
      </dgm:t>
    </dgm:pt>
    <dgm:pt modelId="{DF0FA005-9848-4C91-A7B6-68395660D47B}" type="parTrans" cxnId="{53F72C36-14DF-4E34-8B1B-A364D578CF77}">
      <dgm:prSet/>
      <dgm:spPr/>
      <dgm:t>
        <a:bodyPr/>
        <a:lstStyle/>
        <a:p>
          <a:endParaRPr lang="en-US"/>
        </a:p>
      </dgm:t>
    </dgm:pt>
    <dgm:pt modelId="{134E3152-F607-4D80-882B-D6405BD1DF19}" type="sibTrans" cxnId="{53F72C36-14DF-4E34-8B1B-A364D578CF77}">
      <dgm:prSet/>
      <dgm:spPr/>
      <dgm:t>
        <a:bodyPr/>
        <a:lstStyle/>
        <a:p>
          <a:endParaRPr lang="en-US"/>
        </a:p>
      </dgm:t>
    </dgm:pt>
    <dgm:pt modelId="{0849BF86-BC49-46B8-9EEF-F5E46F1D7EC0}">
      <dgm:prSet phldrT="[Text]"/>
      <dgm:spPr/>
      <dgm:t>
        <a:bodyPr/>
        <a:lstStyle/>
        <a:p>
          <a:r>
            <a:rPr lang="en-US" b="1" dirty="0"/>
            <a:t>BN-1200:</a:t>
          </a:r>
          <a:r>
            <a:rPr lang="en-US" b="0" dirty="0"/>
            <a:t> two reactors to be built at the </a:t>
          </a:r>
          <a:r>
            <a:rPr lang="en-US" b="0" dirty="0" err="1"/>
            <a:t>Beloyarsk</a:t>
          </a:r>
          <a:r>
            <a:rPr lang="en-US" b="0" dirty="0"/>
            <a:t> and South Urals plants by 2030. Construction put on “indefinite hold”, no decision to continue will be made before 2019.</a:t>
          </a:r>
          <a:endParaRPr lang="en-US" b="1" dirty="0"/>
        </a:p>
      </dgm:t>
    </dgm:pt>
    <dgm:pt modelId="{54D10735-2F34-4FC4-A92C-9485C243D075}" type="parTrans" cxnId="{B6D74DA8-ED68-49E4-9271-5D413826A556}">
      <dgm:prSet/>
      <dgm:spPr/>
      <dgm:t>
        <a:bodyPr/>
        <a:lstStyle/>
        <a:p>
          <a:endParaRPr lang="en-US"/>
        </a:p>
      </dgm:t>
    </dgm:pt>
    <dgm:pt modelId="{080CE481-580A-4619-9281-FB72038A7366}" type="sibTrans" cxnId="{B6D74DA8-ED68-49E4-9271-5D413826A556}">
      <dgm:prSet/>
      <dgm:spPr/>
      <dgm:t>
        <a:bodyPr/>
        <a:lstStyle/>
        <a:p>
          <a:endParaRPr lang="en-US"/>
        </a:p>
      </dgm:t>
    </dgm:pt>
    <dgm:pt modelId="{ACB1B60B-FDE6-4A99-9223-E244A5CF98EC}" type="pres">
      <dgm:prSet presAssocID="{653BFCE9-2496-47D1-807A-634B96CF5B77}" presName="linear" presStyleCnt="0">
        <dgm:presLayoutVars>
          <dgm:dir/>
          <dgm:animLvl val="lvl"/>
          <dgm:resizeHandles val="exact"/>
        </dgm:presLayoutVars>
      </dgm:prSet>
      <dgm:spPr/>
    </dgm:pt>
    <dgm:pt modelId="{95B2D054-8FB1-476F-B3E1-944E878013CE}" type="pres">
      <dgm:prSet presAssocID="{5C99BC71-4CA7-4DC6-A938-2B669872F541}" presName="parentLin" presStyleCnt="0"/>
      <dgm:spPr/>
    </dgm:pt>
    <dgm:pt modelId="{D7518409-51FE-4E96-AC75-D11B2201012E}" type="pres">
      <dgm:prSet presAssocID="{5C99BC71-4CA7-4DC6-A938-2B669872F541}" presName="parentLeftMargin" presStyleLbl="node1" presStyleIdx="0" presStyleCnt="3"/>
      <dgm:spPr/>
    </dgm:pt>
    <dgm:pt modelId="{3392B58C-0F95-422D-882E-BD5B78D6D46D}" type="pres">
      <dgm:prSet presAssocID="{5C99BC71-4CA7-4DC6-A938-2B669872F541}" presName="parentText" presStyleLbl="node1" presStyleIdx="0" presStyleCnt="3">
        <dgm:presLayoutVars>
          <dgm:chMax val="0"/>
          <dgm:bulletEnabled val="1"/>
        </dgm:presLayoutVars>
      </dgm:prSet>
      <dgm:spPr/>
    </dgm:pt>
    <dgm:pt modelId="{4F927287-A957-4981-BFF1-5941F29ED687}" type="pres">
      <dgm:prSet presAssocID="{5C99BC71-4CA7-4DC6-A938-2B669872F541}" presName="negativeSpace" presStyleCnt="0"/>
      <dgm:spPr/>
    </dgm:pt>
    <dgm:pt modelId="{DC9A5E14-9A6A-4368-84B6-2603FFB7C6B5}" type="pres">
      <dgm:prSet presAssocID="{5C99BC71-4CA7-4DC6-A938-2B669872F541}" presName="childText" presStyleLbl="conFgAcc1" presStyleIdx="0" presStyleCnt="3">
        <dgm:presLayoutVars>
          <dgm:bulletEnabled val="1"/>
        </dgm:presLayoutVars>
      </dgm:prSet>
      <dgm:spPr/>
    </dgm:pt>
    <dgm:pt modelId="{EA1F89E3-172D-464E-901A-2BD691941030}" type="pres">
      <dgm:prSet presAssocID="{FD7423BF-96EF-4BE8-BEE4-EF2EE5E9C448}" presName="spaceBetweenRectangles" presStyleCnt="0"/>
      <dgm:spPr/>
    </dgm:pt>
    <dgm:pt modelId="{68ECF610-3941-4ADB-92E7-D46F00899B4F}" type="pres">
      <dgm:prSet presAssocID="{9010EB3E-69DC-4068-B5A1-8E6A72AE022A}" presName="parentLin" presStyleCnt="0"/>
      <dgm:spPr/>
    </dgm:pt>
    <dgm:pt modelId="{67FDC2F1-B8D2-4874-8FBB-7BC25622D6F6}" type="pres">
      <dgm:prSet presAssocID="{9010EB3E-69DC-4068-B5A1-8E6A72AE022A}" presName="parentLeftMargin" presStyleLbl="node1" presStyleIdx="0" presStyleCnt="3"/>
      <dgm:spPr/>
    </dgm:pt>
    <dgm:pt modelId="{FD6C1113-41B7-44DC-B3AF-0413EB1C6A81}" type="pres">
      <dgm:prSet presAssocID="{9010EB3E-69DC-4068-B5A1-8E6A72AE022A}" presName="parentText" presStyleLbl="node1" presStyleIdx="1" presStyleCnt="3">
        <dgm:presLayoutVars>
          <dgm:chMax val="0"/>
          <dgm:bulletEnabled val="1"/>
        </dgm:presLayoutVars>
      </dgm:prSet>
      <dgm:spPr/>
    </dgm:pt>
    <dgm:pt modelId="{60C5D690-0086-4B27-B41C-5A3D24C3D2E7}" type="pres">
      <dgm:prSet presAssocID="{9010EB3E-69DC-4068-B5A1-8E6A72AE022A}" presName="negativeSpace" presStyleCnt="0"/>
      <dgm:spPr/>
    </dgm:pt>
    <dgm:pt modelId="{D9C0EF97-EEF2-41DA-9889-7E9177A72AD0}" type="pres">
      <dgm:prSet presAssocID="{9010EB3E-69DC-4068-B5A1-8E6A72AE022A}" presName="childText" presStyleLbl="conFgAcc1" presStyleIdx="1" presStyleCnt="3">
        <dgm:presLayoutVars>
          <dgm:bulletEnabled val="1"/>
        </dgm:presLayoutVars>
      </dgm:prSet>
      <dgm:spPr/>
    </dgm:pt>
    <dgm:pt modelId="{1CC47D50-3CDD-4074-8A0B-67910DF91596}" type="pres">
      <dgm:prSet presAssocID="{2504D8AB-D5E7-4FC5-9EE3-723D92DBB086}" presName="spaceBetweenRectangles" presStyleCnt="0"/>
      <dgm:spPr/>
    </dgm:pt>
    <dgm:pt modelId="{36D3D315-B114-49F6-9087-8C6C97447F1A}" type="pres">
      <dgm:prSet presAssocID="{FAB052C2-06CC-438C-BC42-E62980C9A375}" presName="parentLin" presStyleCnt="0"/>
      <dgm:spPr/>
    </dgm:pt>
    <dgm:pt modelId="{0064B978-1999-4CE8-8A2F-47224075442E}" type="pres">
      <dgm:prSet presAssocID="{FAB052C2-06CC-438C-BC42-E62980C9A375}" presName="parentLeftMargin" presStyleLbl="node1" presStyleIdx="1" presStyleCnt="3"/>
      <dgm:spPr/>
    </dgm:pt>
    <dgm:pt modelId="{770E9956-D246-4ED8-AB1B-8F2C52398F14}" type="pres">
      <dgm:prSet presAssocID="{FAB052C2-06CC-438C-BC42-E62980C9A375}" presName="parentText" presStyleLbl="node1" presStyleIdx="2" presStyleCnt="3">
        <dgm:presLayoutVars>
          <dgm:chMax val="0"/>
          <dgm:bulletEnabled val="1"/>
        </dgm:presLayoutVars>
      </dgm:prSet>
      <dgm:spPr/>
    </dgm:pt>
    <dgm:pt modelId="{E87A0703-A12A-4F09-8468-58DFDF103B87}" type="pres">
      <dgm:prSet presAssocID="{FAB052C2-06CC-438C-BC42-E62980C9A375}" presName="negativeSpace" presStyleCnt="0"/>
      <dgm:spPr/>
    </dgm:pt>
    <dgm:pt modelId="{7AF92578-B06F-4313-8A6D-C44B7E160054}" type="pres">
      <dgm:prSet presAssocID="{FAB052C2-06CC-438C-BC42-E62980C9A375}" presName="childText" presStyleLbl="conFgAcc1" presStyleIdx="2" presStyleCnt="3">
        <dgm:presLayoutVars>
          <dgm:bulletEnabled val="1"/>
        </dgm:presLayoutVars>
      </dgm:prSet>
      <dgm:spPr/>
    </dgm:pt>
  </dgm:ptLst>
  <dgm:cxnLst>
    <dgm:cxn modelId="{7ADA2204-2AC0-45B6-9D65-1709AD42BCD2}" type="presOf" srcId="{FAB052C2-06CC-438C-BC42-E62980C9A375}" destId="{0064B978-1999-4CE8-8A2F-47224075442E}" srcOrd="0" destOrd="0" presId="urn:microsoft.com/office/officeart/2005/8/layout/list1"/>
    <dgm:cxn modelId="{6EF36E0C-4444-4B4A-9A6A-A2BFB33C7308}" type="presOf" srcId="{9D376EDC-0C3B-4466-BE3A-3162BA9D6267}" destId="{D9C0EF97-EEF2-41DA-9889-7E9177A72AD0}" srcOrd="0" destOrd="1" presId="urn:microsoft.com/office/officeart/2005/8/layout/list1"/>
    <dgm:cxn modelId="{3B90790D-D0CA-4B7F-9CC6-AFCB3CD049D1}" srcId="{9010EB3E-69DC-4068-B5A1-8E6A72AE022A}" destId="{9D376EDC-0C3B-4466-BE3A-3162BA9D6267}" srcOrd="1" destOrd="0" parTransId="{87F9AFAE-B421-4EFE-BFFA-534B313B63C5}" sibTransId="{F60B3722-F845-40E5-803D-F55E6FDF8A6D}"/>
    <dgm:cxn modelId="{53F72C36-14DF-4E34-8B1B-A364D578CF77}" srcId="{FAB052C2-06CC-438C-BC42-E62980C9A375}" destId="{A78ABA46-2931-453A-B80F-969101C0877F}" srcOrd="1" destOrd="0" parTransId="{DF0FA005-9848-4C91-A7B6-68395660D47B}" sibTransId="{134E3152-F607-4D80-882B-D6405BD1DF19}"/>
    <dgm:cxn modelId="{3742F438-6654-4984-A20D-855C5AEDE403}" srcId="{653BFCE9-2496-47D1-807A-634B96CF5B77}" destId="{FAB052C2-06CC-438C-BC42-E62980C9A375}" srcOrd="2" destOrd="0" parTransId="{A7C7FA49-2809-4962-A3B8-366F8E43418F}" sibTransId="{28C4D979-4F94-41CD-A823-33CE2FCED9A6}"/>
    <dgm:cxn modelId="{830D1E5E-3137-4691-9125-EC31228A7562}" srcId="{5C99BC71-4CA7-4DC6-A938-2B669872F541}" destId="{EF4A809B-C8FB-4C8D-971C-FC0A6D69237A}" srcOrd="1" destOrd="0" parTransId="{64F251EF-E62F-4ABD-BB8F-47B8650CB73F}" sibTransId="{A00CC940-2DDE-4476-BF91-5311B2BC3D77}"/>
    <dgm:cxn modelId="{195FBB43-3B2C-4E4E-8168-5F75FF933729}" type="presOf" srcId="{9010EB3E-69DC-4068-B5A1-8E6A72AE022A}" destId="{67FDC2F1-B8D2-4874-8FBB-7BC25622D6F6}" srcOrd="0" destOrd="0" presId="urn:microsoft.com/office/officeart/2005/8/layout/list1"/>
    <dgm:cxn modelId="{E65FFF43-356C-4F4A-810B-E830061B0E7F}" type="presOf" srcId="{FAB052C2-06CC-438C-BC42-E62980C9A375}" destId="{770E9956-D246-4ED8-AB1B-8F2C52398F14}" srcOrd="1" destOrd="0" presId="urn:microsoft.com/office/officeart/2005/8/layout/list1"/>
    <dgm:cxn modelId="{08ADBC50-514D-4ECA-9D13-3665EA1CE9F8}" srcId="{9010EB3E-69DC-4068-B5A1-8E6A72AE022A}" destId="{8AF6D409-B7DA-46EF-A8DA-7E41495B8147}" srcOrd="0" destOrd="0" parTransId="{AE3B95A1-84BD-4712-B3EF-BF94D127A1F9}" sibTransId="{57C732EF-A284-4A7E-B8EA-4F50B101748F}"/>
    <dgm:cxn modelId="{51D4A673-A464-40DC-8486-294F4C34A592}" type="presOf" srcId="{EF4A809B-C8FB-4C8D-971C-FC0A6D69237A}" destId="{DC9A5E14-9A6A-4368-84B6-2603FFB7C6B5}" srcOrd="0" destOrd="1" presId="urn:microsoft.com/office/officeart/2005/8/layout/list1"/>
    <dgm:cxn modelId="{9930028E-4596-4039-B9C2-20C0D15957ED}" type="presOf" srcId="{8AF6D409-B7DA-46EF-A8DA-7E41495B8147}" destId="{D9C0EF97-EEF2-41DA-9889-7E9177A72AD0}" srcOrd="0" destOrd="0" presId="urn:microsoft.com/office/officeart/2005/8/layout/list1"/>
    <dgm:cxn modelId="{CD5BB990-B70D-4976-9A51-4CC3623C2527}" type="presOf" srcId="{7A88182F-8798-45DA-ACE3-05AB86208BD6}" destId="{DC9A5E14-9A6A-4368-84B6-2603FFB7C6B5}" srcOrd="0" destOrd="0" presId="urn:microsoft.com/office/officeart/2005/8/layout/list1"/>
    <dgm:cxn modelId="{934B519D-D236-4C35-810A-E1CB967598B9}" type="presOf" srcId="{8214116E-B9C0-4884-916C-700794C9743B}" destId="{7AF92578-B06F-4313-8A6D-C44B7E160054}" srcOrd="0" destOrd="0" presId="urn:microsoft.com/office/officeart/2005/8/layout/list1"/>
    <dgm:cxn modelId="{B6D74DA8-ED68-49E4-9271-5D413826A556}" srcId="{FAB052C2-06CC-438C-BC42-E62980C9A375}" destId="{0849BF86-BC49-46B8-9EEF-F5E46F1D7EC0}" srcOrd="2" destOrd="0" parTransId="{54D10735-2F34-4FC4-A92C-9485C243D075}" sibTransId="{080CE481-580A-4619-9281-FB72038A7366}"/>
    <dgm:cxn modelId="{205000BB-2DA5-4C05-8518-837C7D9832E8}" type="presOf" srcId="{5C99BC71-4CA7-4DC6-A938-2B669872F541}" destId="{3392B58C-0F95-422D-882E-BD5B78D6D46D}" srcOrd="1" destOrd="0" presId="urn:microsoft.com/office/officeart/2005/8/layout/list1"/>
    <dgm:cxn modelId="{A1C638BC-4327-44BD-B313-593E3C34FBDD}" type="presOf" srcId="{5C99BC71-4CA7-4DC6-A938-2B669872F541}" destId="{D7518409-51FE-4E96-AC75-D11B2201012E}" srcOrd="0" destOrd="0" presId="urn:microsoft.com/office/officeart/2005/8/layout/list1"/>
    <dgm:cxn modelId="{0575B8BD-CF3A-4654-ACC3-99947FD09B5A}" type="presOf" srcId="{653BFCE9-2496-47D1-807A-634B96CF5B77}" destId="{ACB1B60B-FDE6-4A99-9223-E244A5CF98EC}" srcOrd="0" destOrd="0" presId="urn:microsoft.com/office/officeart/2005/8/layout/list1"/>
    <dgm:cxn modelId="{CD95D1C5-E592-473A-ADE2-C29BEACAD506}" type="presOf" srcId="{0849BF86-BC49-46B8-9EEF-F5E46F1D7EC0}" destId="{7AF92578-B06F-4313-8A6D-C44B7E160054}" srcOrd="0" destOrd="2" presId="urn:microsoft.com/office/officeart/2005/8/layout/list1"/>
    <dgm:cxn modelId="{AB89C6C9-8462-4FF8-8869-F775218E3DEA}" type="presOf" srcId="{9010EB3E-69DC-4068-B5A1-8E6A72AE022A}" destId="{FD6C1113-41B7-44DC-B3AF-0413EB1C6A81}" srcOrd="1" destOrd="0" presId="urn:microsoft.com/office/officeart/2005/8/layout/list1"/>
    <dgm:cxn modelId="{531582E0-FB3B-4054-A6A4-BA6310DB2C9B}" srcId="{5C99BC71-4CA7-4DC6-A938-2B669872F541}" destId="{7A88182F-8798-45DA-ACE3-05AB86208BD6}" srcOrd="0" destOrd="0" parTransId="{E55E05FB-08D4-4DC6-AD19-61F2C9F51FDE}" sibTransId="{753610AC-2FBB-4D4D-B9C0-586008D274E9}"/>
    <dgm:cxn modelId="{3D9186E2-2370-4440-A95F-2CA7D1B1DF00}" srcId="{FAB052C2-06CC-438C-BC42-E62980C9A375}" destId="{8214116E-B9C0-4884-916C-700794C9743B}" srcOrd="0" destOrd="0" parTransId="{223D0B77-98F7-4F27-9D9F-E8195B6AD41F}" sibTransId="{8A44DAE0-3FCB-4A35-AD77-91B4B1750172}"/>
    <dgm:cxn modelId="{B53895E2-DC8B-44F4-A0B0-8D8209C0DFC2}" type="presOf" srcId="{A78ABA46-2931-453A-B80F-969101C0877F}" destId="{7AF92578-B06F-4313-8A6D-C44B7E160054}" srcOrd="0" destOrd="1" presId="urn:microsoft.com/office/officeart/2005/8/layout/list1"/>
    <dgm:cxn modelId="{2D4795E5-DC86-4F9C-9374-545956F17A01}" srcId="{653BFCE9-2496-47D1-807A-634B96CF5B77}" destId="{9010EB3E-69DC-4068-B5A1-8E6A72AE022A}" srcOrd="1" destOrd="0" parTransId="{F0C0806B-920C-42C1-A3B3-873D917E5FB9}" sibTransId="{2504D8AB-D5E7-4FC5-9EE3-723D92DBB086}"/>
    <dgm:cxn modelId="{7C86A7EE-458D-48CA-99F3-751FB358C80D}" srcId="{653BFCE9-2496-47D1-807A-634B96CF5B77}" destId="{5C99BC71-4CA7-4DC6-A938-2B669872F541}" srcOrd="0" destOrd="0" parTransId="{8457A05B-A72A-40F7-B393-581406532601}" sibTransId="{FD7423BF-96EF-4BE8-BEE4-EF2EE5E9C448}"/>
    <dgm:cxn modelId="{EA8BA547-DD95-44BF-8719-4C1EF52D8B41}" type="presParOf" srcId="{ACB1B60B-FDE6-4A99-9223-E244A5CF98EC}" destId="{95B2D054-8FB1-476F-B3E1-944E878013CE}" srcOrd="0" destOrd="0" presId="urn:microsoft.com/office/officeart/2005/8/layout/list1"/>
    <dgm:cxn modelId="{1FBE9F3D-F74A-4B8C-BF1F-57D458F76DE9}" type="presParOf" srcId="{95B2D054-8FB1-476F-B3E1-944E878013CE}" destId="{D7518409-51FE-4E96-AC75-D11B2201012E}" srcOrd="0" destOrd="0" presId="urn:microsoft.com/office/officeart/2005/8/layout/list1"/>
    <dgm:cxn modelId="{A0BF553D-A744-4C4E-8D4D-7F6C0BA27249}" type="presParOf" srcId="{95B2D054-8FB1-476F-B3E1-944E878013CE}" destId="{3392B58C-0F95-422D-882E-BD5B78D6D46D}" srcOrd="1" destOrd="0" presId="urn:microsoft.com/office/officeart/2005/8/layout/list1"/>
    <dgm:cxn modelId="{46E17FAD-6CD6-4666-A7F0-710B1617D55F}" type="presParOf" srcId="{ACB1B60B-FDE6-4A99-9223-E244A5CF98EC}" destId="{4F927287-A957-4981-BFF1-5941F29ED687}" srcOrd="1" destOrd="0" presId="urn:microsoft.com/office/officeart/2005/8/layout/list1"/>
    <dgm:cxn modelId="{A1445692-FF27-4C09-A104-8C2A2B814812}" type="presParOf" srcId="{ACB1B60B-FDE6-4A99-9223-E244A5CF98EC}" destId="{DC9A5E14-9A6A-4368-84B6-2603FFB7C6B5}" srcOrd="2" destOrd="0" presId="urn:microsoft.com/office/officeart/2005/8/layout/list1"/>
    <dgm:cxn modelId="{DFA19342-6182-4B7B-B131-374F96B82086}" type="presParOf" srcId="{ACB1B60B-FDE6-4A99-9223-E244A5CF98EC}" destId="{EA1F89E3-172D-464E-901A-2BD691941030}" srcOrd="3" destOrd="0" presId="urn:microsoft.com/office/officeart/2005/8/layout/list1"/>
    <dgm:cxn modelId="{90A28B44-F5AB-45E0-A154-FCF32FA19305}" type="presParOf" srcId="{ACB1B60B-FDE6-4A99-9223-E244A5CF98EC}" destId="{68ECF610-3941-4ADB-92E7-D46F00899B4F}" srcOrd="4" destOrd="0" presId="urn:microsoft.com/office/officeart/2005/8/layout/list1"/>
    <dgm:cxn modelId="{2D628581-F728-4632-8B8E-D67D1870BB6D}" type="presParOf" srcId="{68ECF610-3941-4ADB-92E7-D46F00899B4F}" destId="{67FDC2F1-B8D2-4874-8FBB-7BC25622D6F6}" srcOrd="0" destOrd="0" presId="urn:microsoft.com/office/officeart/2005/8/layout/list1"/>
    <dgm:cxn modelId="{E5A930C5-8B4B-41F0-B554-AF9912818D83}" type="presParOf" srcId="{68ECF610-3941-4ADB-92E7-D46F00899B4F}" destId="{FD6C1113-41B7-44DC-B3AF-0413EB1C6A81}" srcOrd="1" destOrd="0" presId="urn:microsoft.com/office/officeart/2005/8/layout/list1"/>
    <dgm:cxn modelId="{878A354E-4079-48F3-8BFD-441F87D98568}" type="presParOf" srcId="{ACB1B60B-FDE6-4A99-9223-E244A5CF98EC}" destId="{60C5D690-0086-4B27-B41C-5A3D24C3D2E7}" srcOrd="5" destOrd="0" presId="urn:microsoft.com/office/officeart/2005/8/layout/list1"/>
    <dgm:cxn modelId="{562E73C1-14C9-49C4-A96D-56F1DE104A75}" type="presParOf" srcId="{ACB1B60B-FDE6-4A99-9223-E244A5CF98EC}" destId="{D9C0EF97-EEF2-41DA-9889-7E9177A72AD0}" srcOrd="6" destOrd="0" presId="urn:microsoft.com/office/officeart/2005/8/layout/list1"/>
    <dgm:cxn modelId="{B62564C9-F1A1-4E02-A07F-72181D90335D}" type="presParOf" srcId="{ACB1B60B-FDE6-4A99-9223-E244A5CF98EC}" destId="{1CC47D50-3CDD-4074-8A0B-67910DF91596}" srcOrd="7" destOrd="0" presId="urn:microsoft.com/office/officeart/2005/8/layout/list1"/>
    <dgm:cxn modelId="{BFD45E0B-03AC-404B-A139-944B370B334D}" type="presParOf" srcId="{ACB1B60B-FDE6-4A99-9223-E244A5CF98EC}" destId="{36D3D315-B114-49F6-9087-8C6C97447F1A}" srcOrd="8" destOrd="0" presId="urn:microsoft.com/office/officeart/2005/8/layout/list1"/>
    <dgm:cxn modelId="{C08FF88F-AE2E-42D6-A41A-717386F6F763}" type="presParOf" srcId="{36D3D315-B114-49F6-9087-8C6C97447F1A}" destId="{0064B978-1999-4CE8-8A2F-47224075442E}" srcOrd="0" destOrd="0" presId="urn:microsoft.com/office/officeart/2005/8/layout/list1"/>
    <dgm:cxn modelId="{C58FB67A-0922-4604-ADAA-DFD400DC51EC}" type="presParOf" srcId="{36D3D315-B114-49F6-9087-8C6C97447F1A}" destId="{770E9956-D246-4ED8-AB1B-8F2C52398F14}" srcOrd="1" destOrd="0" presId="urn:microsoft.com/office/officeart/2005/8/layout/list1"/>
    <dgm:cxn modelId="{90B1823F-5D89-4D27-9E7F-1BB61156681D}" type="presParOf" srcId="{ACB1B60B-FDE6-4A99-9223-E244A5CF98EC}" destId="{E87A0703-A12A-4F09-8468-58DFDF103B87}" srcOrd="9" destOrd="0" presId="urn:microsoft.com/office/officeart/2005/8/layout/list1"/>
    <dgm:cxn modelId="{455A9586-29FC-4D28-A3B5-3B0CFDAF5FBE}" type="presParOf" srcId="{ACB1B60B-FDE6-4A99-9223-E244A5CF98EC}" destId="{7AF92578-B06F-4313-8A6D-C44B7E16005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BFCE9-2496-47D1-807A-634B96CF5B77}"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5C99BC71-4CA7-4DC6-A938-2B669872F541}">
      <dgm:prSet custT="1"/>
      <dgm:spPr/>
      <dgm:t>
        <a:bodyPr/>
        <a:lstStyle/>
        <a:p>
          <a:r>
            <a:rPr lang="en-US" sz="1600" b="1" u="sng" dirty="0">
              <a:solidFill>
                <a:schemeClr val="bg1"/>
              </a:solidFill>
            </a:rPr>
            <a:t>Molten Salt Reactors</a:t>
          </a:r>
        </a:p>
      </dgm:t>
    </dgm:pt>
    <dgm:pt modelId="{8457A05B-A72A-40F7-B393-581406532601}" type="parTrans" cxnId="{7C86A7EE-458D-48CA-99F3-751FB358C80D}">
      <dgm:prSet/>
      <dgm:spPr/>
      <dgm:t>
        <a:bodyPr/>
        <a:lstStyle/>
        <a:p>
          <a:endParaRPr lang="en-US"/>
        </a:p>
      </dgm:t>
    </dgm:pt>
    <dgm:pt modelId="{FD7423BF-96EF-4BE8-BEE4-EF2EE5E9C448}" type="sibTrans" cxnId="{7C86A7EE-458D-48CA-99F3-751FB358C80D}">
      <dgm:prSet/>
      <dgm:spPr/>
      <dgm:t>
        <a:bodyPr/>
        <a:lstStyle/>
        <a:p>
          <a:endParaRPr lang="en-US"/>
        </a:p>
      </dgm:t>
    </dgm:pt>
    <dgm:pt modelId="{9010EB3E-69DC-4068-B5A1-8E6A72AE022A}">
      <dgm:prSet custT="1"/>
      <dgm:spPr/>
      <dgm:t>
        <a:bodyPr/>
        <a:lstStyle/>
        <a:p>
          <a:r>
            <a:rPr lang="en-US" sz="1600" b="1" u="sng" dirty="0">
              <a:solidFill>
                <a:schemeClr val="bg1"/>
              </a:solidFill>
            </a:rPr>
            <a:t>Fast Neutron Spectrum Reactors</a:t>
          </a:r>
        </a:p>
      </dgm:t>
    </dgm:pt>
    <dgm:pt modelId="{F0C0806B-920C-42C1-A3B3-873D917E5FB9}" type="parTrans" cxnId="{2D4795E5-DC86-4F9C-9374-545956F17A01}">
      <dgm:prSet/>
      <dgm:spPr/>
      <dgm:t>
        <a:bodyPr/>
        <a:lstStyle/>
        <a:p>
          <a:endParaRPr lang="en-US"/>
        </a:p>
      </dgm:t>
    </dgm:pt>
    <dgm:pt modelId="{2504D8AB-D5E7-4FC5-9EE3-723D92DBB086}" type="sibTrans" cxnId="{2D4795E5-DC86-4F9C-9374-545956F17A01}">
      <dgm:prSet/>
      <dgm:spPr/>
      <dgm:t>
        <a:bodyPr/>
        <a:lstStyle/>
        <a:p>
          <a:endParaRPr lang="en-US"/>
        </a:p>
      </dgm:t>
    </dgm:pt>
    <dgm:pt modelId="{FAB052C2-06CC-438C-BC42-E62980C9A375}">
      <dgm:prSet custT="1"/>
      <dgm:spPr/>
      <dgm:t>
        <a:bodyPr/>
        <a:lstStyle/>
        <a:p>
          <a:r>
            <a:rPr lang="en-US" sz="1600" b="1" u="sng" dirty="0">
              <a:solidFill>
                <a:schemeClr val="bg1"/>
              </a:solidFill>
            </a:rPr>
            <a:t>High Temperature Gas Reactors</a:t>
          </a:r>
        </a:p>
      </dgm:t>
    </dgm:pt>
    <dgm:pt modelId="{A7C7FA49-2809-4962-A3B8-366F8E43418F}" type="parTrans" cxnId="{3742F438-6654-4984-A20D-855C5AEDE403}">
      <dgm:prSet/>
      <dgm:spPr/>
      <dgm:t>
        <a:bodyPr/>
        <a:lstStyle/>
        <a:p>
          <a:endParaRPr lang="en-US"/>
        </a:p>
      </dgm:t>
    </dgm:pt>
    <dgm:pt modelId="{28C4D979-4F94-41CD-A823-33CE2FCED9A6}" type="sibTrans" cxnId="{3742F438-6654-4984-A20D-855C5AEDE403}">
      <dgm:prSet/>
      <dgm:spPr/>
      <dgm:t>
        <a:bodyPr/>
        <a:lstStyle/>
        <a:p>
          <a:endParaRPr lang="en-US"/>
        </a:p>
      </dgm:t>
    </dgm:pt>
    <dgm:pt modelId="{7A88182F-8798-45DA-ACE3-05AB86208BD6}">
      <dgm:prSet phldrT="[Text]"/>
      <dgm:spPr/>
      <dgm:t>
        <a:bodyPr/>
        <a:lstStyle/>
        <a:p>
          <a:r>
            <a:rPr lang="en-US" dirty="0"/>
            <a:t>Annual </a:t>
          </a:r>
          <a:r>
            <a:rPr lang="en-US" b="1" dirty="0"/>
            <a:t>$3 Billion </a:t>
          </a:r>
          <a:r>
            <a:rPr lang="en-US" dirty="0"/>
            <a:t>budget for Thorium molten salt reactors.</a:t>
          </a:r>
        </a:p>
      </dgm:t>
    </dgm:pt>
    <dgm:pt modelId="{E55E05FB-08D4-4DC6-AD19-61F2C9F51FDE}" type="parTrans" cxnId="{531582E0-FB3B-4054-A6A4-BA6310DB2C9B}">
      <dgm:prSet/>
      <dgm:spPr/>
      <dgm:t>
        <a:bodyPr/>
        <a:lstStyle/>
        <a:p>
          <a:endParaRPr lang="en-US"/>
        </a:p>
      </dgm:t>
    </dgm:pt>
    <dgm:pt modelId="{753610AC-2FBB-4D4D-B9C0-586008D274E9}" type="sibTrans" cxnId="{531582E0-FB3B-4054-A6A4-BA6310DB2C9B}">
      <dgm:prSet/>
      <dgm:spPr/>
      <dgm:t>
        <a:bodyPr/>
        <a:lstStyle/>
        <a:p>
          <a:endParaRPr lang="en-US"/>
        </a:p>
      </dgm:t>
    </dgm:pt>
    <dgm:pt modelId="{8AF6D409-B7DA-46EF-A8DA-7E41495B8147}">
      <dgm:prSet/>
      <dgm:spPr/>
      <dgm:t>
        <a:bodyPr/>
        <a:lstStyle/>
        <a:p>
          <a:r>
            <a:rPr lang="en-US" b="1" dirty="0"/>
            <a:t>CFR-600</a:t>
          </a:r>
          <a:r>
            <a:rPr lang="en-US" b="0" dirty="0"/>
            <a:t>: MOX fueled, sodium-cooled pool-type fast reactor, scheduled to finish construction by 2023.</a:t>
          </a:r>
          <a:endParaRPr lang="en-US" b="1" dirty="0"/>
        </a:p>
      </dgm:t>
    </dgm:pt>
    <dgm:pt modelId="{AE3B95A1-84BD-4712-B3EF-BF94D127A1F9}" type="parTrans" cxnId="{08ADBC50-514D-4ECA-9D13-3665EA1CE9F8}">
      <dgm:prSet/>
      <dgm:spPr/>
      <dgm:t>
        <a:bodyPr/>
        <a:lstStyle/>
        <a:p>
          <a:endParaRPr lang="en-US"/>
        </a:p>
      </dgm:t>
    </dgm:pt>
    <dgm:pt modelId="{57C732EF-A284-4A7E-B8EA-4F50B101748F}" type="sibTrans" cxnId="{08ADBC50-514D-4ECA-9D13-3665EA1CE9F8}">
      <dgm:prSet/>
      <dgm:spPr/>
      <dgm:t>
        <a:bodyPr/>
        <a:lstStyle/>
        <a:p>
          <a:endParaRPr lang="en-US"/>
        </a:p>
      </dgm:t>
    </dgm:pt>
    <dgm:pt modelId="{8214116E-B9C0-4884-916C-700794C9743B}">
      <dgm:prSet/>
      <dgm:spPr/>
      <dgm:t>
        <a:bodyPr/>
        <a:lstStyle/>
        <a:p>
          <a:r>
            <a:rPr lang="en-US" b="1" i="0" dirty="0"/>
            <a:t>HTR-PM: </a:t>
          </a:r>
          <a:r>
            <a:rPr lang="en-US" b="0" i="0" dirty="0"/>
            <a:t>TRISO-fueled pebble bed reactor, experimental plant completed in October 2017. Tests completed in April 2018.  </a:t>
          </a:r>
          <a:endParaRPr lang="en-US" b="1" dirty="0"/>
        </a:p>
      </dgm:t>
    </dgm:pt>
    <dgm:pt modelId="{223D0B77-98F7-4F27-9D9F-E8195B6AD41F}" type="parTrans" cxnId="{3D9186E2-2370-4440-A95F-2CA7D1B1DF00}">
      <dgm:prSet/>
      <dgm:spPr/>
      <dgm:t>
        <a:bodyPr/>
        <a:lstStyle/>
        <a:p>
          <a:endParaRPr lang="en-US"/>
        </a:p>
      </dgm:t>
    </dgm:pt>
    <dgm:pt modelId="{8A44DAE0-3FCB-4A35-AD77-91B4B1750172}" type="sibTrans" cxnId="{3D9186E2-2370-4440-A95F-2CA7D1B1DF00}">
      <dgm:prSet/>
      <dgm:spPr/>
      <dgm:t>
        <a:bodyPr/>
        <a:lstStyle/>
        <a:p>
          <a:endParaRPr lang="en-US"/>
        </a:p>
      </dgm:t>
    </dgm:pt>
    <dgm:pt modelId="{80D2758D-42E3-4019-AA71-9C8E5A374788}">
      <dgm:prSet phldrT="[Text]"/>
      <dgm:spPr/>
      <dgm:t>
        <a:bodyPr/>
        <a:lstStyle/>
        <a:p>
          <a:r>
            <a:rPr lang="en-US" dirty="0"/>
            <a:t> Cooperative Research and Development Agreement with ORNL: development of fluoride salt-cooled high-temperature reactors.</a:t>
          </a:r>
        </a:p>
      </dgm:t>
    </dgm:pt>
    <dgm:pt modelId="{5E734D2C-46F4-4CC7-962B-A206A0ECCC87}" type="parTrans" cxnId="{18BFC62B-1DED-4BA4-912A-9B3D87AC8DAE}">
      <dgm:prSet/>
      <dgm:spPr/>
      <dgm:t>
        <a:bodyPr/>
        <a:lstStyle/>
        <a:p>
          <a:endParaRPr lang="en-US"/>
        </a:p>
      </dgm:t>
    </dgm:pt>
    <dgm:pt modelId="{9FDFB518-656B-426A-968A-DE72CE4CE5B2}" type="sibTrans" cxnId="{18BFC62B-1DED-4BA4-912A-9B3D87AC8DAE}">
      <dgm:prSet/>
      <dgm:spPr/>
      <dgm:t>
        <a:bodyPr/>
        <a:lstStyle/>
        <a:p>
          <a:endParaRPr lang="en-US"/>
        </a:p>
      </dgm:t>
    </dgm:pt>
    <dgm:pt modelId="{1E57C951-C570-48C3-B68F-F2BFFDA3D3B9}">
      <dgm:prSet phldrT="[Text]"/>
      <dgm:spPr/>
      <dgm:t>
        <a:bodyPr/>
        <a:lstStyle/>
        <a:p>
          <a:r>
            <a:rPr lang="en-US" b="0" dirty="0"/>
            <a:t>Plans to build a </a:t>
          </a:r>
          <a:r>
            <a:rPr lang="en-US" b="1" dirty="0"/>
            <a:t>1000-1200</a:t>
          </a:r>
          <a:r>
            <a:rPr lang="en-US" b="0" dirty="0"/>
            <a:t> </a:t>
          </a:r>
          <a:r>
            <a:rPr lang="en-US" b="0" dirty="0" err="1"/>
            <a:t>MWe</a:t>
          </a:r>
          <a:r>
            <a:rPr lang="en-US" b="0" dirty="0"/>
            <a:t> unit using uranium alloy metal fuel. Unit construction estimated to begin in 2028.</a:t>
          </a:r>
        </a:p>
      </dgm:t>
    </dgm:pt>
    <dgm:pt modelId="{EA850B8A-C7C6-440E-940B-623359F10021}" type="parTrans" cxnId="{AFFBAC96-A28B-4C79-8EE1-3C45858E634E}">
      <dgm:prSet/>
      <dgm:spPr/>
      <dgm:t>
        <a:bodyPr/>
        <a:lstStyle/>
        <a:p>
          <a:endParaRPr lang="en-US"/>
        </a:p>
      </dgm:t>
    </dgm:pt>
    <dgm:pt modelId="{A104C211-8404-4CA9-B7F7-9A602585516D}" type="sibTrans" cxnId="{AFFBAC96-A28B-4C79-8EE1-3C45858E634E}">
      <dgm:prSet/>
      <dgm:spPr/>
      <dgm:t>
        <a:bodyPr/>
        <a:lstStyle/>
        <a:p>
          <a:endParaRPr lang="en-US"/>
        </a:p>
      </dgm:t>
    </dgm:pt>
    <dgm:pt modelId="{73F7335D-3970-49DC-A8AC-4111D2ADEBF1}">
      <dgm:prSet/>
      <dgm:spPr/>
      <dgm:t>
        <a:bodyPr/>
        <a:lstStyle/>
        <a:p>
          <a:r>
            <a:rPr lang="en-US" b="0" i="0" dirty="0"/>
            <a:t>Memorandum of understanding signed in 2017 between China and </a:t>
          </a:r>
          <a:r>
            <a:rPr lang="en-US" b="1" i="0" dirty="0"/>
            <a:t>Saudi Arabia</a:t>
          </a:r>
          <a:r>
            <a:rPr lang="en-US" b="0" i="0" dirty="0"/>
            <a:t> for the HTR-PM reactor desalination joint-venture.  </a:t>
          </a:r>
          <a:endParaRPr lang="en-US" b="1" dirty="0"/>
        </a:p>
      </dgm:t>
    </dgm:pt>
    <dgm:pt modelId="{C15CECDE-0F25-4C87-A61C-10D656B3BE86}" type="parTrans" cxnId="{CC393241-0190-4149-B6BA-6415CED223B5}">
      <dgm:prSet/>
      <dgm:spPr/>
      <dgm:t>
        <a:bodyPr/>
        <a:lstStyle/>
        <a:p>
          <a:endParaRPr lang="en-US"/>
        </a:p>
      </dgm:t>
    </dgm:pt>
    <dgm:pt modelId="{721EEA0D-3392-4B04-9A47-24644012CE44}" type="sibTrans" cxnId="{CC393241-0190-4149-B6BA-6415CED223B5}">
      <dgm:prSet/>
      <dgm:spPr/>
      <dgm:t>
        <a:bodyPr/>
        <a:lstStyle/>
        <a:p>
          <a:endParaRPr lang="en-US"/>
        </a:p>
      </dgm:t>
    </dgm:pt>
    <dgm:pt modelId="{ACB1B60B-FDE6-4A99-9223-E244A5CF98EC}" type="pres">
      <dgm:prSet presAssocID="{653BFCE9-2496-47D1-807A-634B96CF5B77}" presName="linear" presStyleCnt="0">
        <dgm:presLayoutVars>
          <dgm:dir/>
          <dgm:animLvl val="lvl"/>
          <dgm:resizeHandles val="exact"/>
        </dgm:presLayoutVars>
      </dgm:prSet>
      <dgm:spPr/>
    </dgm:pt>
    <dgm:pt modelId="{95B2D054-8FB1-476F-B3E1-944E878013CE}" type="pres">
      <dgm:prSet presAssocID="{5C99BC71-4CA7-4DC6-A938-2B669872F541}" presName="parentLin" presStyleCnt="0"/>
      <dgm:spPr/>
    </dgm:pt>
    <dgm:pt modelId="{D7518409-51FE-4E96-AC75-D11B2201012E}" type="pres">
      <dgm:prSet presAssocID="{5C99BC71-4CA7-4DC6-A938-2B669872F541}" presName="parentLeftMargin" presStyleLbl="node1" presStyleIdx="0" presStyleCnt="3"/>
      <dgm:spPr/>
    </dgm:pt>
    <dgm:pt modelId="{3392B58C-0F95-422D-882E-BD5B78D6D46D}" type="pres">
      <dgm:prSet presAssocID="{5C99BC71-4CA7-4DC6-A938-2B669872F541}" presName="parentText" presStyleLbl="node1" presStyleIdx="0" presStyleCnt="3">
        <dgm:presLayoutVars>
          <dgm:chMax val="0"/>
          <dgm:bulletEnabled val="1"/>
        </dgm:presLayoutVars>
      </dgm:prSet>
      <dgm:spPr/>
    </dgm:pt>
    <dgm:pt modelId="{4F927287-A957-4981-BFF1-5941F29ED687}" type="pres">
      <dgm:prSet presAssocID="{5C99BC71-4CA7-4DC6-A938-2B669872F541}" presName="negativeSpace" presStyleCnt="0"/>
      <dgm:spPr/>
    </dgm:pt>
    <dgm:pt modelId="{DC9A5E14-9A6A-4368-84B6-2603FFB7C6B5}" type="pres">
      <dgm:prSet presAssocID="{5C99BC71-4CA7-4DC6-A938-2B669872F541}" presName="childText" presStyleLbl="conFgAcc1" presStyleIdx="0" presStyleCnt="3">
        <dgm:presLayoutVars>
          <dgm:bulletEnabled val="1"/>
        </dgm:presLayoutVars>
      </dgm:prSet>
      <dgm:spPr/>
    </dgm:pt>
    <dgm:pt modelId="{EA1F89E3-172D-464E-901A-2BD691941030}" type="pres">
      <dgm:prSet presAssocID="{FD7423BF-96EF-4BE8-BEE4-EF2EE5E9C448}" presName="spaceBetweenRectangles" presStyleCnt="0"/>
      <dgm:spPr/>
    </dgm:pt>
    <dgm:pt modelId="{68ECF610-3941-4ADB-92E7-D46F00899B4F}" type="pres">
      <dgm:prSet presAssocID="{9010EB3E-69DC-4068-B5A1-8E6A72AE022A}" presName="parentLin" presStyleCnt="0"/>
      <dgm:spPr/>
    </dgm:pt>
    <dgm:pt modelId="{67FDC2F1-B8D2-4874-8FBB-7BC25622D6F6}" type="pres">
      <dgm:prSet presAssocID="{9010EB3E-69DC-4068-B5A1-8E6A72AE022A}" presName="parentLeftMargin" presStyleLbl="node1" presStyleIdx="0" presStyleCnt="3"/>
      <dgm:spPr/>
    </dgm:pt>
    <dgm:pt modelId="{FD6C1113-41B7-44DC-B3AF-0413EB1C6A81}" type="pres">
      <dgm:prSet presAssocID="{9010EB3E-69DC-4068-B5A1-8E6A72AE022A}" presName="parentText" presStyleLbl="node1" presStyleIdx="1" presStyleCnt="3">
        <dgm:presLayoutVars>
          <dgm:chMax val="0"/>
          <dgm:bulletEnabled val="1"/>
        </dgm:presLayoutVars>
      </dgm:prSet>
      <dgm:spPr/>
    </dgm:pt>
    <dgm:pt modelId="{60C5D690-0086-4B27-B41C-5A3D24C3D2E7}" type="pres">
      <dgm:prSet presAssocID="{9010EB3E-69DC-4068-B5A1-8E6A72AE022A}" presName="negativeSpace" presStyleCnt="0"/>
      <dgm:spPr/>
    </dgm:pt>
    <dgm:pt modelId="{D9C0EF97-EEF2-41DA-9889-7E9177A72AD0}" type="pres">
      <dgm:prSet presAssocID="{9010EB3E-69DC-4068-B5A1-8E6A72AE022A}" presName="childText" presStyleLbl="conFgAcc1" presStyleIdx="1" presStyleCnt="3">
        <dgm:presLayoutVars>
          <dgm:bulletEnabled val="1"/>
        </dgm:presLayoutVars>
      </dgm:prSet>
      <dgm:spPr/>
    </dgm:pt>
    <dgm:pt modelId="{1CC47D50-3CDD-4074-8A0B-67910DF91596}" type="pres">
      <dgm:prSet presAssocID="{2504D8AB-D5E7-4FC5-9EE3-723D92DBB086}" presName="spaceBetweenRectangles" presStyleCnt="0"/>
      <dgm:spPr/>
    </dgm:pt>
    <dgm:pt modelId="{36D3D315-B114-49F6-9087-8C6C97447F1A}" type="pres">
      <dgm:prSet presAssocID="{FAB052C2-06CC-438C-BC42-E62980C9A375}" presName="parentLin" presStyleCnt="0"/>
      <dgm:spPr/>
    </dgm:pt>
    <dgm:pt modelId="{0064B978-1999-4CE8-8A2F-47224075442E}" type="pres">
      <dgm:prSet presAssocID="{FAB052C2-06CC-438C-BC42-E62980C9A375}" presName="parentLeftMargin" presStyleLbl="node1" presStyleIdx="1" presStyleCnt="3"/>
      <dgm:spPr/>
    </dgm:pt>
    <dgm:pt modelId="{770E9956-D246-4ED8-AB1B-8F2C52398F14}" type="pres">
      <dgm:prSet presAssocID="{FAB052C2-06CC-438C-BC42-E62980C9A375}" presName="parentText" presStyleLbl="node1" presStyleIdx="2" presStyleCnt="3">
        <dgm:presLayoutVars>
          <dgm:chMax val="0"/>
          <dgm:bulletEnabled val="1"/>
        </dgm:presLayoutVars>
      </dgm:prSet>
      <dgm:spPr/>
    </dgm:pt>
    <dgm:pt modelId="{E87A0703-A12A-4F09-8468-58DFDF103B87}" type="pres">
      <dgm:prSet presAssocID="{FAB052C2-06CC-438C-BC42-E62980C9A375}" presName="negativeSpace" presStyleCnt="0"/>
      <dgm:spPr/>
    </dgm:pt>
    <dgm:pt modelId="{7AF92578-B06F-4313-8A6D-C44B7E160054}" type="pres">
      <dgm:prSet presAssocID="{FAB052C2-06CC-438C-BC42-E62980C9A375}" presName="childText" presStyleLbl="conFgAcc1" presStyleIdx="2" presStyleCnt="3">
        <dgm:presLayoutVars>
          <dgm:bulletEnabled val="1"/>
        </dgm:presLayoutVars>
      </dgm:prSet>
      <dgm:spPr/>
    </dgm:pt>
  </dgm:ptLst>
  <dgm:cxnLst>
    <dgm:cxn modelId="{7ADA2204-2AC0-45B6-9D65-1709AD42BCD2}" type="presOf" srcId="{FAB052C2-06CC-438C-BC42-E62980C9A375}" destId="{0064B978-1999-4CE8-8A2F-47224075442E}" srcOrd="0" destOrd="0" presId="urn:microsoft.com/office/officeart/2005/8/layout/list1"/>
    <dgm:cxn modelId="{18BFC62B-1DED-4BA4-912A-9B3D87AC8DAE}" srcId="{5C99BC71-4CA7-4DC6-A938-2B669872F541}" destId="{80D2758D-42E3-4019-AA71-9C8E5A374788}" srcOrd="1" destOrd="0" parTransId="{5E734D2C-46F4-4CC7-962B-A206A0ECCC87}" sibTransId="{9FDFB518-656B-426A-968A-DE72CE4CE5B2}"/>
    <dgm:cxn modelId="{3742F438-6654-4984-A20D-855C5AEDE403}" srcId="{653BFCE9-2496-47D1-807A-634B96CF5B77}" destId="{FAB052C2-06CC-438C-BC42-E62980C9A375}" srcOrd="2" destOrd="0" parTransId="{A7C7FA49-2809-4962-A3B8-366F8E43418F}" sibTransId="{28C4D979-4F94-41CD-A823-33CE2FCED9A6}"/>
    <dgm:cxn modelId="{CC393241-0190-4149-B6BA-6415CED223B5}" srcId="{FAB052C2-06CC-438C-BC42-E62980C9A375}" destId="{73F7335D-3970-49DC-A8AC-4111D2ADEBF1}" srcOrd="1" destOrd="0" parTransId="{C15CECDE-0F25-4C87-A61C-10D656B3BE86}" sibTransId="{721EEA0D-3392-4B04-9A47-24644012CE44}"/>
    <dgm:cxn modelId="{195FBB43-3B2C-4E4E-8168-5F75FF933729}" type="presOf" srcId="{9010EB3E-69DC-4068-B5A1-8E6A72AE022A}" destId="{67FDC2F1-B8D2-4874-8FBB-7BC25622D6F6}" srcOrd="0" destOrd="0" presId="urn:microsoft.com/office/officeart/2005/8/layout/list1"/>
    <dgm:cxn modelId="{E65FFF43-356C-4F4A-810B-E830061B0E7F}" type="presOf" srcId="{FAB052C2-06CC-438C-BC42-E62980C9A375}" destId="{770E9956-D246-4ED8-AB1B-8F2C52398F14}" srcOrd="1" destOrd="0" presId="urn:microsoft.com/office/officeart/2005/8/layout/list1"/>
    <dgm:cxn modelId="{BB542F68-CDC3-42C1-840E-AAF83B1BB694}" type="presOf" srcId="{80D2758D-42E3-4019-AA71-9C8E5A374788}" destId="{DC9A5E14-9A6A-4368-84B6-2603FFB7C6B5}" srcOrd="0" destOrd="1" presId="urn:microsoft.com/office/officeart/2005/8/layout/list1"/>
    <dgm:cxn modelId="{08ADBC50-514D-4ECA-9D13-3665EA1CE9F8}" srcId="{9010EB3E-69DC-4068-B5A1-8E6A72AE022A}" destId="{8AF6D409-B7DA-46EF-A8DA-7E41495B8147}" srcOrd="0" destOrd="0" parTransId="{AE3B95A1-84BD-4712-B3EF-BF94D127A1F9}" sibTransId="{57C732EF-A284-4A7E-B8EA-4F50B101748F}"/>
    <dgm:cxn modelId="{9930028E-4596-4039-B9C2-20C0D15957ED}" type="presOf" srcId="{8AF6D409-B7DA-46EF-A8DA-7E41495B8147}" destId="{D9C0EF97-EEF2-41DA-9889-7E9177A72AD0}" srcOrd="0" destOrd="0" presId="urn:microsoft.com/office/officeart/2005/8/layout/list1"/>
    <dgm:cxn modelId="{CD5BB990-B70D-4976-9A51-4CC3623C2527}" type="presOf" srcId="{7A88182F-8798-45DA-ACE3-05AB86208BD6}" destId="{DC9A5E14-9A6A-4368-84B6-2603FFB7C6B5}" srcOrd="0" destOrd="0" presId="urn:microsoft.com/office/officeart/2005/8/layout/list1"/>
    <dgm:cxn modelId="{AFFBAC96-A28B-4C79-8EE1-3C45858E634E}" srcId="{9010EB3E-69DC-4068-B5A1-8E6A72AE022A}" destId="{1E57C951-C570-48C3-B68F-F2BFFDA3D3B9}" srcOrd="1" destOrd="0" parTransId="{EA850B8A-C7C6-440E-940B-623359F10021}" sibTransId="{A104C211-8404-4CA9-B7F7-9A602585516D}"/>
    <dgm:cxn modelId="{934B519D-D236-4C35-810A-E1CB967598B9}" type="presOf" srcId="{8214116E-B9C0-4884-916C-700794C9743B}" destId="{7AF92578-B06F-4313-8A6D-C44B7E160054}" srcOrd="0" destOrd="0" presId="urn:microsoft.com/office/officeart/2005/8/layout/list1"/>
    <dgm:cxn modelId="{65CBDDB5-342E-4B65-B454-A53640ECAB87}" type="presOf" srcId="{73F7335D-3970-49DC-A8AC-4111D2ADEBF1}" destId="{7AF92578-B06F-4313-8A6D-C44B7E160054}" srcOrd="0" destOrd="1" presId="urn:microsoft.com/office/officeart/2005/8/layout/list1"/>
    <dgm:cxn modelId="{205000BB-2DA5-4C05-8518-837C7D9832E8}" type="presOf" srcId="{5C99BC71-4CA7-4DC6-A938-2B669872F541}" destId="{3392B58C-0F95-422D-882E-BD5B78D6D46D}" srcOrd="1" destOrd="0" presId="urn:microsoft.com/office/officeart/2005/8/layout/list1"/>
    <dgm:cxn modelId="{A1C638BC-4327-44BD-B313-593E3C34FBDD}" type="presOf" srcId="{5C99BC71-4CA7-4DC6-A938-2B669872F541}" destId="{D7518409-51FE-4E96-AC75-D11B2201012E}" srcOrd="0" destOrd="0" presId="urn:microsoft.com/office/officeart/2005/8/layout/list1"/>
    <dgm:cxn modelId="{0575B8BD-CF3A-4654-ACC3-99947FD09B5A}" type="presOf" srcId="{653BFCE9-2496-47D1-807A-634B96CF5B77}" destId="{ACB1B60B-FDE6-4A99-9223-E244A5CF98EC}" srcOrd="0" destOrd="0" presId="urn:microsoft.com/office/officeart/2005/8/layout/list1"/>
    <dgm:cxn modelId="{AB89C6C9-8462-4FF8-8869-F775218E3DEA}" type="presOf" srcId="{9010EB3E-69DC-4068-B5A1-8E6A72AE022A}" destId="{FD6C1113-41B7-44DC-B3AF-0413EB1C6A81}" srcOrd="1" destOrd="0" presId="urn:microsoft.com/office/officeart/2005/8/layout/list1"/>
    <dgm:cxn modelId="{2A95A5CA-FF08-46D1-880D-101994BA9A10}" type="presOf" srcId="{1E57C951-C570-48C3-B68F-F2BFFDA3D3B9}" destId="{D9C0EF97-EEF2-41DA-9889-7E9177A72AD0}" srcOrd="0" destOrd="1" presId="urn:microsoft.com/office/officeart/2005/8/layout/list1"/>
    <dgm:cxn modelId="{531582E0-FB3B-4054-A6A4-BA6310DB2C9B}" srcId="{5C99BC71-4CA7-4DC6-A938-2B669872F541}" destId="{7A88182F-8798-45DA-ACE3-05AB86208BD6}" srcOrd="0" destOrd="0" parTransId="{E55E05FB-08D4-4DC6-AD19-61F2C9F51FDE}" sibTransId="{753610AC-2FBB-4D4D-B9C0-586008D274E9}"/>
    <dgm:cxn modelId="{3D9186E2-2370-4440-A95F-2CA7D1B1DF00}" srcId="{FAB052C2-06CC-438C-BC42-E62980C9A375}" destId="{8214116E-B9C0-4884-916C-700794C9743B}" srcOrd="0" destOrd="0" parTransId="{223D0B77-98F7-4F27-9D9F-E8195B6AD41F}" sibTransId="{8A44DAE0-3FCB-4A35-AD77-91B4B1750172}"/>
    <dgm:cxn modelId="{2D4795E5-DC86-4F9C-9374-545956F17A01}" srcId="{653BFCE9-2496-47D1-807A-634B96CF5B77}" destId="{9010EB3E-69DC-4068-B5A1-8E6A72AE022A}" srcOrd="1" destOrd="0" parTransId="{F0C0806B-920C-42C1-A3B3-873D917E5FB9}" sibTransId="{2504D8AB-D5E7-4FC5-9EE3-723D92DBB086}"/>
    <dgm:cxn modelId="{7C86A7EE-458D-48CA-99F3-751FB358C80D}" srcId="{653BFCE9-2496-47D1-807A-634B96CF5B77}" destId="{5C99BC71-4CA7-4DC6-A938-2B669872F541}" srcOrd="0" destOrd="0" parTransId="{8457A05B-A72A-40F7-B393-581406532601}" sibTransId="{FD7423BF-96EF-4BE8-BEE4-EF2EE5E9C448}"/>
    <dgm:cxn modelId="{EA8BA547-DD95-44BF-8719-4C1EF52D8B41}" type="presParOf" srcId="{ACB1B60B-FDE6-4A99-9223-E244A5CF98EC}" destId="{95B2D054-8FB1-476F-B3E1-944E878013CE}" srcOrd="0" destOrd="0" presId="urn:microsoft.com/office/officeart/2005/8/layout/list1"/>
    <dgm:cxn modelId="{1FBE9F3D-F74A-4B8C-BF1F-57D458F76DE9}" type="presParOf" srcId="{95B2D054-8FB1-476F-B3E1-944E878013CE}" destId="{D7518409-51FE-4E96-AC75-D11B2201012E}" srcOrd="0" destOrd="0" presId="urn:microsoft.com/office/officeart/2005/8/layout/list1"/>
    <dgm:cxn modelId="{A0BF553D-A744-4C4E-8D4D-7F6C0BA27249}" type="presParOf" srcId="{95B2D054-8FB1-476F-B3E1-944E878013CE}" destId="{3392B58C-0F95-422D-882E-BD5B78D6D46D}" srcOrd="1" destOrd="0" presId="urn:microsoft.com/office/officeart/2005/8/layout/list1"/>
    <dgm:cxn modelId="{46E17FAD-6CD6-4666-A7F0-710B1617D55F}" type="presParOf" srcId="{ACB1B60B-FDE6-4A99-9223-E244A5CF98EC}" destId="{4F927287-A957-4981-BFF1-5941F29ED687}" srcOrd="1" destOrd="0" presId="urn:microsoft.com/office/officeart/2005/8/layout/list1"/>
    <dgm:cxn modelId="{A1445692-FF27-4C09-A104-8C2A2B814812}" type="presParOf" srcId="{ACB1B60B-FDE6-4A99-9223-E244A5CF98EC}" destId="{DC9A5E14-9A6A-4368-84B6-2603FFB7C6B5}" srcOrd="2" destOrd="0" presId="urn:microsoft.com/office/officeart/2005/8/layout/list1"/>
    <dgm:cxn modelId="{DFA19342-6182-4B7B-B131-374F96B82086}" type="presParOf" srcId="{ACB1B60B-FDE6-4A99-9223-E244A5CF98EC}" destId="{EA1F89E3-172D-464E-901A-2BD691941030}" srcOrd="3" destOrd="0" presId="urn:microsoft.com/office/officeart/2005/8/layout/list1"/>
    <dgm:cxn modelId="{90A28B44-F5AB-45E0-A154-FCF32FA19305}" type="presParOf" srcId="{ACB1B60B-FDE6-4A99-9223-E244A5CF98EC}" destId="{68ECF610-3941-4ADB-92E7-D46F00899B4F}" srcOrd="4" destOrd="0" presId="urn:microsoft.com/office/officeart/2005/8/layout/list1"/>
    <dgm:cxn modelId="{2D628581-F728-4632-8B8E-D67D1870BB6D}" type="presParOf" srcId="{68ECF610-3941-4ADB-92E7-D46F00899B4F}" destId="{67FDC2F1-B8D2-4874-8FBB-7BC25622D6F6}" srcOrd="0" destOrd="0" presId="urn:microsoft.com/office/officeart/2005/8/layout/list1"/>
    <dgm:cxn modelId="{E5A930C5-8B4B-41F0-B554-AF9912818D83}" type="presParOf" srcId="{68ECF610-3941-4ADB-92E7-D46F00899B4F}" destId="{FD6C1113-41B7-44DC-B3AF-0413EB1C6A81}" srcOrd="1" destOrd="0" presId="urn:microsoft.com/office/officeart/2005/8/layout/list1"/>
    <dgm:cxn modelId="{878A354E-4079-48F3-8BFD-441F87D98568}" type="presParOf" srcId="{ACB1B60B-FDE6-4A99-9223-E244A5CF98EC}" destId="{60C5D690-0086-4B27-B41C-5A3D24C3D2E7}" srcOrd="5" destOrd="0" presId="urn:microsoft.com/office/officeart/2005/8/layout/list1"/>
    <dgm:cxn modelId="{562E73C1-14C9-49C4-A96D-56F1DE104A75}" type="presParOf" srcId="{ACB1B60B-FDE6-4A99-9223-E244A5CF98EC}" destId="{D9C0EF97-EEF2-41DA-9889-7E9177A72AD0}" srcOrd="6" destOrd="0" presId="urn:microsoft.com/office/officeart/2005/8/layout/list1"/>
    <dgm:cxn modelId="{B62564C9-F1A1-4E02-A07F-72181D90335D}" type="presParOf" srcId="{ACB1B60B-FDE6-4A99-9223-E244A5CF98EC}" destId="{1CC47D50-3CDD-4074-8A0B-67910DF91596}" srcOrd="7" destOrd="0" presId="urn:microsoft.com/office/officeart/2005/8/layout/list1"/>
    <dgm:cxn modelId="{BFD45E0B-03AC-404B-A139-944B370B334D}" type="presParOf" srcId="{ACB1B60B-FDE6-4A99-9223-E244A5CF98EC}" destId="{36D3D315-B114-49F6-9087-8C6C97447F1A}" srcOrd="8" destOrd="0" presId="urn:microsoft.com/office/officeart/2005/8/layout/list1"/>
    <dgm:cxn modelId="{C08FF88F-AE2E-42D6-A41A-717386F6F763}" type="presParOf" srcId="{36D3D315-B114-49F6-9087-8C6C97447F1A}" destId="{0064B978-1999-4CE8-8A2F-47224075442E}" srcOrd="0" destOrd="0" presId="urn:microsoft.com/office/officeart/2005/8/layout/list1"/>
    <dgm:cxn modelId="{C58FB67A-0922-4604-ADAA-DFD400DC51EC}" type="presParOf" srcId="{36D3D315-B114-49F6-9087-8C6C97447F1A}" destId="{770E9956-D246-4ED8-AB1B-8F2C52398F14}" srcOrd="1" destOrd="0" presId="urn:microsoft.com/office/officeart/2005/8/layout/list1"/>
    <dgm:cxn modelId="{90B1823F-5D89-4D27-9E7F-1BB61156681D}" type="presParOf" srcId="{ACB1B60B-FDE6-4A99-9223-E244A5CF98EC}" destId="{E87A0703-A12A-4F09-8468-58DFDF103B87}" srcOrd="9" destOrd="0" presId="urn:microsoft.com/office/officeart/2005/8/layout/list1"/>
    <dgm:cxn modelId="{455A9586-29FC-4D28-A3B5-3B0CFDAF5FBE}" type="presParOf" srcId="{ACB1B60B-FDE6-4A99-9223-E244A5CF98EC}" destId="{7AF92578-B06F-4313-8A6D-C44B7E16005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BEB421-0BBA-4F36-B748-F053011337D8}" type="doc">
      <dgm:prSet loTypeId="urn:microsoft.com/office/officeart/2011/layout/HexagonRadial" loCatId="officeonline" qsTypeId="urn:microsoft.com/office/officeart/2005/8/quickstyle/simple2" qsCatId="simple" csTypeId="urn:microsoft.com/office/officeart/2005/8/colors/colorful5" csCatId="colorful" phldr="1"/>
      <dgm:spPr/>
      <dgm:t>
        <a:bodyPr/>
        <a:lstStyle/>
        <a:p>
          <a:endParaRPr lang="en-US"/>
        </a:p>
      </dgm:t>
    </dgm:pt>
    <dgm:pt modelId="{C54E7381-5C52-4CCD-92B3-A5061B8E75F6}">
      <dgm:prSet phldrT="[Text]"/>
      <dgm:spPr/>
      <dgm:t>
        <a:bodyPr/>
        <a:lstStyle/>
        <a:p>
          <a:r>
            <a:rPr lang="en-US" dirty="0"/>
            <a:t>Nuclear Consortium Model</a:t>
          </a:r>
        </a:p>
      </dgm:t>
    </dgm:pt>
    <dgm:pt modelId="{9012A42E-7834-40DF-ACEA-87E53B6EB05F}" type="parTrans" cxnId="{F65989E2-2BF1-4B7A-B7AC-B6F263536E3C}">
      <dgm:prSet/>
      <dgm:spPr/>
      <dgm:t>
        <a:bodyPr/>
        <a:lstStyle/>
        <a:p>
          <a:endParaRPr lang="en-US"/>
        </a:p>
      </dgm:t>
    </dgm:pt>
    <dgm:pt modelId="{F55C4255-6F5A-409B-A6C8-2845B437EC0B}" type="sibTrans" cxnId="{F65989E2-2BF1-4B7A-B7AC-B6F263536E3C}">
      <dgm:prSet/>
      <dgm:spPr/>
      <dgm:t>
        <a:bodyPr/>
        <a:lstStyle/>
        <a:p>
          <a:endParaRPr lang="en-US"/>
        </a:p>
      </dgm:t>
    </dgm:pt>
    <dgm:pt modelId="{B81B708D-71F5-40B1-871A-8F1C270E3DE9}">
      <dgm:prSet phldrT="[Text]"/>
      <dgm:spPr/>
      <dgm:t>
        <a:bodyPr/>
        <a:lstStyle/>
        <a:p>
          <a:r>
            <a:rPr lang="en-US" dirty="0"/>
            <a:t>U.S.</a:t>
          </a:r>
        </a:p>
      </dgm:t>
    </dgm:pt>
    <dgm:pt modelId="{C75DBD30-780A-497C-91D7-816B409F5AC4}" type="parTrans" cxnId="{91EA82F7-8849-40D2-B083-7A5F16EF78A9}">
      <dgm:prSet/>
      <dgm:spPr/>
      <dgm:t>
        <a:bodyPr/>
        <a:lstStyle/>
        <a:p>
          <a:endParaRPr lang="en-US"/>
        </a:p>
      </dgm:t>
    </dgm:pt>
    <dgm:pt modelId="{0D4B8914-38CF-4EA4-959A-56AE5B30C878}" type="sibTrans" cxnId="{91EA82F7-8849-40D2-B083-7A5F16EF78A9}">
      <dgm:prSet/>
      <dgm:spPr/>
      <dgm:t>
        <a:bodyPr/>
        <a:lstStyle/>
        <a:p>
          <a:endParaRPr lang="en-US"/>
        </a:p>
      </dgm:t>
    </dgm:pt>
    <dgm:pt modelId="{7159EA7A-0158-417F-9A7E-A222F3900030}">
      <dgm:prSet phldrT="[Text]"/>
      <dgm:spPr/>
      <dgm:t>
        <a:bodyPr/>
        <a:lstStyle/>
        <a:p>
          <a:r>
            <a:rPr lang="en-US" dirty="0"/>
            <a:t>Japan</a:t>
          </a:r>
        </a:p>
      </dgm:t>
    </dgm:pt>
    <dgm:pt modelId="{CA66B9A9-269F-408B-B87C-5396516492CF}" type="parTrans" cxnId="{605FD5B9-5172-469F-8F9E-696CBC2FC257}">
      <dgm:prSet/>
      <dgm:spPr/>
      <dgm:t>
        <a:bodyPr/>
        <a:lstStyle/>
        <a:p>
          <a:endParaRPr lang="en-US"/>
        </a:p>
      </dgm:t>
    </dgm:pt>
    <dgm:pt modelId="{16033DE5-5642-4B70-AB33-5175B067B6DF}" type="sibTrans" cxnId="{605FD5B9-5172-469F-8F9E-696CBC2FC257}">
      <dgm:prSet/>
      <dgm:spPr/>
      <dgm:t>
        <a:bodyPr/>
        <a:lstStyle/>
        <a:p>
          <a:endParaRPr lang="en-US"/>
        </a:p>
      </dgm:t>
    </dgm:pt>
    <dgm:pt modelId="{0A6B7F79-6031-49A3-8DA0-5F4A53177156}">
      <dgm:prSet phldrT="[Text]"/>
      <dgm:spPr/>
      <dgm:t>
        <a:bodyPr/>
        <a:lstStyle/>
        <a:p>
          <a:r>
            <a:rPr lang="en-US" dirty="0"/>
            <a:t>Canada</a:t>
          </a:r>
        </a:p>
      </dgm:t>
    </dgm:pt>
    <dgm:pt modelId="{59AF0BD1-194F-488E-BE05-82D3A0752922}" type="parTrans" cxnId="{1AB20CE6-AA78-405D-BCB2-89B05F7C8076}">
      <dgm:prSet/>
      <dgm:spPr/>
      <dgm:t>
        <a:bodyPr/>
        <a:lstStyle/>
        <a:p>
          <a:endParaRPr lang="en-US"/>
        </a:p>
      </dgm:t>
    </dgm:pt>
    <dgm:pt modelId="{45E685DA-D318-409E-96F0-EA933EB90D4A}" type="sibTrans" cxnId="{1AB20CE6-AA78-405D-BCB2-89B05F7C8076}">
      <dgm:prSet/>
      <dgm:spPr/>
      <dgm:t>
        <a:bodyPr/>
        <a:lstStyle/>
        <a:p>
          <a:endParaRPr lang="en-US"/>
        </a:p>
      </dgm:t>
    </dgm:pt>
    <dgm:pt modelId="{C19CC15E-85C7-4A2D-BE64-9B936DE7F209}">
      <dgm:prSet phldrT="[Text]"/>
      <dgm:spPr/>
      <dgm:t>
        <a:bodyPr/>
        <a:lstStyle/>
        <a:p>
          <a:r>
            <a:rPr lang="en-US" dirty="0"/>
            <a:t>South Korea</a:t>
          </a:r>
        </a:p>
      </dgm:t>
    </dgm:pt>
    <dgm:pt modelId="{24EBCDFA-748C-4968-BF78-FF47A0997FA6}" type="parTrans" cxnId="{DB74FF1F-1B11-4997-9DEE-494F29347A52}">
      <dgm:prSet/>
      <dgm:spPr/>
      <dgm:t>
        <a:bodyPr/>
        <a:lstStyle/>
        <a:p>
          <a:endParaRPr lang="en-US"/>
        </a:p>
      </dgm:t>
    </dgm:pt>
    <dgm:pt modelId="{E14D26EB-6086-4043-A65E-2DD562350288}" type="sibTrans" cxnId="{DB74FF1F-1B11-4997-9DEE-494F29347A52}">
      <dgm:prSet/>
      <dgm:spPr/>
      <dgm:t>
        <a:bodyPr/>
        <a:lstStyle/>
        <a:p>
          <a:endParaRPr lang="en-US"/>
        </a:p>
      </dgm:t>
    </dgm:pt>
    <dgm:pt modelId="{5F19C7E7-8A54-476E-990D-C54B18564B20}">
      <dgm:prSet phldrT="[Text]"/>
      <dgm:spPr/>
      <dgm:t>
        <a:bodyPr/>
        <a:lstStyle/>
        <a:p>
          <a:r>
            <a:rPr lang="en-US" dirty="0"/>
            <a:t>France</a:t>
          </a:r>
        </a:p>
      </dgm:t>
    </dgm:pt>
    <dgm:pt modelId="{8C3D49B5-F756-4D1B-88F0-FE29F8A5A8D4}" type="parTrans" cxnId="{1D8FEF60-9BC1-44B3-B03A-E22551C3DB15}">
      <dgm:prSet/>
      <dgm:spPr/>
      <dgm:t>
        <a:bodyPr/>
        <a:lstStyle/>
        <a:p>
          <a:endParaRPr lang="en-US"/>
        </a:p>
      </dgm:t>
    </dgm:pt>
    <dgm:pt modelId="{A39B6A72-B53D-48E5-8349-8DE8F1127F9F}" type="sibTrans" cxnId="{1D8FEF60-9BC1-44B3-B03A-E22551C3DB15}">
      <dgm:prSet/>
      <dgm:spPr/>
      <dgm:t>
        <a:bodyPr/>
        <a:lstStyle/>
        <a:p>
          <a:endParaRPr lang="en-US"/>
        </a:p>
      </dgm:t>
    </dgm:pt>
    <dgm:pt modelId="{5C081BC4-01D6-4440-98FF-112EBDD8E14B}">
      <dgm:prSet phldrT="[Text]"/>
      <dgm:spPr/>
      <dgm:t>
        <a:bodyPr/>
        <a:lstStyle/>
        <a:p>
          <a:r>
            <a:rPr lang="en-US" dirty="0"/>
            <a:t>U.K.</a:t>
          </a:r>
        </a:p>
      </dgm:t>
    </dgm:pt>
    <dgm:pt modelId="{FB160EE2-BBF6-4AAD-BE0A-DC0419EECC3E}" type="parTrans" cxnId="{C5CBCC99-5AFD-4298-B10D-1DA33E696900}">
      <dgm:prSet/>
      <dgm:spPr/>
      <dgm:t>
        <a:bodyPr/>
        <a:lstStyle/>
        <a:p>
          <a:endParaRPr lang="en-US"/>
        </a:p>
      </dgm:t>
    </dgm:pt>
    <dgm:pt modelId="{9296C940-D50A-4319-89C5-AB6F0492211C}" type="sibTrans" cxnId="{C5CBCC99-5AFD-4298-B10D-1DA33E696900}">
      <dgm:prSet/>
      <dgm:spPr/>
      <dgm:t>
        <a:bodyPr/>
        <a:lstStyle/>
        <a:p>
          <a:endParaRPr lang="en-US"/>
        </a:p>
      </dgm:t>
    </dgm:pt>
    <dgm:pt modelId="{031CCD84-7850-4945-B19A-2E1595880DE4}" type="pres">
      <dgm:prSet presAssocID="{2FBEB421-0BBA-4F36-B748-F053011337D8}" presName="Name0" presStyleCnt="0">
        <dgm:presLayoutVars>
          <dgm:chMax val="1"/>
          <dgm:chPref val="1"/>
          <dgm:dir/>
          <dgm:animOne val="branch"/>
          <dgm:animLvl val="lvl"/>
        </dgm:presLayoutVars>
      </dgm:prSet>
      <dgm:spPr/>
    </dgm:pt>
    <dgm:pt modelId="{A194E7B1-7A05-498E-B40B-7C276DA8692F}" type="pres">
      <dgm:prSet presAssocID="{C54E7381-5C52-4CCD-92B3-A5061B8E75F6}" presName="Parent" presStyleLbl="node0" presStyleIdx="0" presStyleCnt="1">
        <dgm:presLayoutVars>
          <dgm:chMax val="6"/>
          <dgm:chPref val="6"/>
        </dgm:presLayoutVars>
      </dgm:prSet>
      <dgm:spPr/>
    </dgm:pt>
    <dgm:pt modelId="{51C7E050-02B7-4FEE-9C3D-0153584A7153}" type="pres">
      <dgm:prSet presAssocID="{B81B708D-71F5-40B1-871A-8F1C270E3DE9}" presName="Accent1" presStyleCnt="0"/>
      <dgm:spPr/>
    </dgm:pt>
    <dgm:pt modelId="{21BF8121-81E7-4A58-ABDF-ED64A5643DD2}" type="pres">
      <dgm:prSet presAssocID="{B81B708D-71F5-40B1-871A-8F1C270E3DE9}" presName="Accent" presStyleLbl="bgShp" presStyleIdx="0" presStyleCnt="6"/>
      <dgm:spPr/>
    </dgm:pt>
    <dgm:pt modelId="{DC459966-1519-41EB-8D20-5509A34B1BB9}" type="pres">
      <dgm:prSet presAssocID="{B81B708D-71F5-40B1-871A-8F1C270E3DE9}" presName="Child1" presStyleLbl="node1" presStyleIdx="0" presStyleCnt="6">
        <dgm:presLayoutVars>
          <dgm:chMax val="0"/>
          <dgm:chPref val="0"/>
          <dgm:bulletEnabled val="1"/>
        </dgm:presLayoutVars>
      </dgm:prSet>
      <dgm:spPr/>
    </dgm:pt>
    <dgm:pt modelId="{E8FE2DD7-E5D5-49FE-BA95-3967712C13CA}" type="pres">
      <dgm:prSet presAssocID="{7159EA7A-0158-417F-9A7E-A222F3900030}" presName="Accent2" presStyleCnt="0"/>
      <dgm:spPr/>
    </dgm:pt>
    <dgm:pt modelId="{26C535F2-7A95-438B-9BB8-D41A2D5E0308}" type="pres">
      <dgm:prSet presAssocID="{7159EA7A-0158-417F-9A7E-A222F3900030}" presName="Accent" presStyleLbl="bgShp" presStyleIdx="1" presStyleCnt="6"/>
      <dgm:spPr/>
    </dgm:pt>
    <dgm:pt modelId="{0864A70E-00D3-4DEA-BA5F-37CD7703DF39}" type="pres">
      <dgm:prSet presAssocID="{7159EA7A-0158-417F-9A7E-A222F3900030}" presName="Child2" presStyleLbl="node1" presStyleIdx="1" presStyleCnt="6">
        <dgm:presLayoutVars>
          <dgm:chMax val="0"/>
          <dgm:chPref val="0"/>
          <dgm:bulletEnabled val="1"/>
        </dgm:presLayoutVars>
      </dgm:prSet>
      <dgm:spPr/>
    </dgm:pt>
    <dgm:pt modelId="{05FA69F8-CE24-4B80-8DEE-7C12E7DDAB35}" type="pres">
      <dgm:prSet presAssocID="{0A6B7F79-6031-49A3-8DA0-5F4A53177156}" presName="Accent3" presStyleCnt="0"/>
      <dgm:spPr/>
    </dgm:pt>
    <dgm:pt modelId="{F7973270-A79C-43B0-BD44-E61DAEA23834}" type="pres">
      <dgm:prSet presAssocID="{0A6B7F79-6031-49A3-8DA0-5F4A53177156}" presName="Accent" presStyleLbl="bgShp" presStyleIdx="2" presStyleCnt="6"/>
      <dgm:spPr/>
    </dgm:pt>
    <dgm:pt modelId="{EAA58BDC-8B62-4735-994E-91F49CFB76A9}" type="pres">
      <dgm:prSet presAssocID="{0A6B7F79-6031-49A3-8DA0-5F4A53177156}" presName="Child3" presStyleLbl="node1" presStyleIdx="2" presStyleCnt="6">
        <dgm:presLayoutVars>
          <dgm:chMax val="0"/>
          <dgm:chPref val="0"/>
          <dgm:bulletEnabled val="1"/>
        </dgm:presLayoutVars>
      </dgm:prSet>
      <dgm:spPr/>
    </dgm:pt>
    <dgm:pt modelId="{8A13AD5F-DCB3-40B6-B70C-B20C5570DEFB}" type="pres">
      <dgm:prSet presAssocID="{C19CC15E-85C7-4A2D-BE64-9B936DE7F209}" presName="Accent4" presStyleCnt="0"/>
      <dgm:spPr/>
    </dgm:pt>
    <dgm:pt modelId="{3EFE6F4C-0D22-4AEE-BE47-E3A8A3DE15E2}" type="pres">
      <dgm:prSet presAssocID="{C19CC15E-85C7-4A2D-BE64-9B936DE7F209}" presName="Accent" presStyleLbl="bgShp" presStyleIdx="3" presStyleCnt="6"/>
      <dgm:spPr/>
    </dgm:pt>
    <dgm:pt modelId="{FBC96911-BDEF-4565-9657-2C602A9FECDB}" type="pres">
      <dgm:prSet presAssocID="{C19CC15E-85C7-4A2D-BE64-9B936DE7F209}" presName="Child4" presStyleLbl="node1" presStyleIdx="3" presStyleCnt="6">
        <dgm:presLayoutVars>
          <dgm:chMax val="0"/>
          <dgm:chPref val="0"/>
          <dgm:bulletEnabled val="1"/>
        </dgm:presLayoutVars>
      </dgm:prSet>
      <dgm:spPr/>
    </dgm:pt>
    <dgm:pt modelId="{54482215-5CE0-41CF-A292-C8BE9C5804F9}" type="pres">
      <dgm:prSet presAssocID="{5F19C7E7-8A54-476E-990D-C54B18564B20}" presName="Accent5" presStyleCnt="0"/>
      <dgm:spPr/>
    </dgm:pt>
    <dgm:pt modelId="{2A2A02F7-B95C-4A14-AC2B-8DBB3A3D717A}" type="pres">
      <dgm:prSet presAssocID="{5F19C7E7-8A54-476E-990D-C54B18564B20}" presName="Accent" presStyleLbl="bgShp" presStyleIdx="4" presStyleCnt="6"/>
      <dgm:spPr/>
    </dgm:pt>
    <dgm:pt modelId="{0D5062CA-583E-4165-9F2F-892C42F08B47}" type="pres">
      <dgm:prSet presAssocID="{5F19C7E7-8A54-476E-990D-C54B18564B20}" presName="Child5" presStyleLbl="node1" presStyleIdx="4" presStyleCnt="6">
        <dgm:presLayoutVars>
          <dgm:chMax val="0"/>
          <dgm:chPref val="0"/>
          <dgm:bulletEnabled val="1"/>
        </dgm:presLayoutVars>
      </dgm:prSet>
      <dgm:spPr/>
    </dgm:pt>
    <dgm:pt modelId="{AC34ED01-B080-4CB5-842A-2A8336F84933}" type="pres">
      <dgm:prSet presAssocID="{5C081BC4-01D6-4440-98FF-112EBDD8E14B}" presName="Accent6" presStyleCnt="0"/>
      <dgm:spPr/>
    </dgm:pt>
    <dgm:pt modelId="{BE8597A2-CD9D-4E42-96AE-FD6E9752DCF5}" type="pres">
      <dgm:prSet presAssocID="{5C081BC4-01D6-4440-98FF-112EBDD8E14B}" presName="Accent" presStyleLbl="bgShp" presStyleIdx="5" presStyleCnt="6"/>
      <dgm:spPr/>
    </dgm:pt>
    <dgm:pt modelId="{C504B91A-C10B-47C9-8625-B9924557C239}" type="pres">
      <dgm:prSet presAssocID="{5C081BC4-01D6-4440-98FF-112EBDD8E14B}" presName="Child6" presStyleLbl="node1" presStyleIdx="5" presStyleCnt="6">
        <dgm:presLayoutVars>
          <dgm:chMax val="0"/>
          <dgm:chPref val="0"/>
          <dgm:bulletEnabled val="1"/>
        </dgm:presLayoutVars>
      </dgm:prSet>
      <dgm:spPr/>
    </dgm:pt>
  </dgm:ptLst>
  <dgm:cxnLst>
    <dgm:cxn modelId="{7571281D-0719-4700-961C-52F95EA18F9B}" type="presOf" srcId="{0A6B7F79-6031-49A3-8DA0-5F4A53177156}" destId="{EAA58BDC-8B62-4735-994E-91F49CFB76A9}" srcOrd="0" destOrd="0" presId="urn:microsoft.com/office/officeart/2011/layout/HexagonRadial"/>
    <dgm:cxn modelId="{DB74FF1F-1B11-4997-9DEE-494F29347A52}" srcId="{C54E7381-5C52-4CCD-92B3-A5061B8E75F6}" destId="{C19CC15E-85C7-4A2D-BE64-9B936DE7F209}" srcOrd="3" destOrd="0" parTransId="{24EBCDFA-748C-4968-BF78-FF47A0997FA6}" sibTransId="{E14D26EB-6086-4043-A65E-2DD562350288}"/>
    <dgm:cxn modelId="{14AFF029-76C3-478C-88FD-669B247A29EB}" type="presOf" srcId="{B81B708D-71F5-40B1-871A-8F1C270E3DE9}" destId="{DC459966-1519-41EB-8D20-5509A34B1BB9}" srcOrd="0" destOrd="0" presId="urn:microsoft.com/office/officeart/2011/layout/HexagonRadial"/>
    <dgm:cxn modelId="{E8355F5E-A6D6-4C35-AD5A-4F1B543E3515}" type="presOf" srcId="{2FBEB421-0BBA-4F36-B748-F053011337D8}" destId="{031CCD84-7850-4945-B19A-2E1595880DE4}" srcOrd="0" destOrd="0" presId="urn:microsoft.com/office/officeart/2011/layout/HexagonRadial"/>
    <dgm:cxn modelId="{1D8FEF60-9BC1-44B3-B03A-E22551C3DB15}" srcId="{C54E7381-5C52-4CCD-92B3-A5061B8E75F6}" destId="{5F19C7E7-8A54-476E-990D-C54B18564B20}" srcOrd="4" destOrd="0" parTransId="{8C3D49B5-F756-4D1B-88F0-FE29F8A5A8D4}" sibTransId="{A39B6A72-B53D-48E5-8349-8DE8F1127F9F}"/>
    <dgm:cxn modelId="{A8ADAF86-9199-4584-917B-3B8273AF6BCF}" type="presOf" srcId="{5F19C7E7-8A54-476E-990D-C54B18564B20}" destId="{0D5062CA-583E-4165-9F2F-892C42F08B47}" srcOrd="0" destOrd="0" presId="urn:microsoft.com/office/officeart/2011/layout/HexagonRadial"/>
    <dgm:cxn modelId="{2ABB9988-4B4E-43AD-80A6-EC08BBA5A34E}" type="presOf" srcId="{C54E7381-5C52-4CCD-92B3-A5061B8E75F6}" destId="{A194E7B1-7A05-498E-B40B-7C276DA8692F}" srcOrd="0" destOrd="0" presId="urn:microsoft.com/office/officeart/2011/layout/HexagonRadial"/>
    <dgm:cxn modelId="{FB9CA396-43E6-4917-8DAB-05D00C274A3E}" type="presOf" srcId="{5C081BC4-01D6-4440-98FF-112EBDD8E14B}" destId="{C504B91A-C10B-47C9-8625-B9924557C239}" srcOrd="0" destOrd="0" presId="urn:microsoft.com/office/officeart/2011/layout/HexagonRadial"/>
    <dgm:cxn modelId="{C5CBCC99-5AFD-4298-B10D-1DA33E696900}" srcId="{C54E7381-5C52-4CCD-92B3-A5061B8E75F6}" destId="{5C081BC4-01D6-4440-98FF-112EBDD8E14B}" srcOrd="5" destOrd="0" parTransId="{FB160EE2-BBF6-4AAD-BE0A-DC0419EECC3E}" sibTransId="{9296C940-D50A-4319-89C5-AB6F0492211C}"/>
    <dgm:cxn modelId="{605FD5B9-5172-469F-8F9E-696CBC2FC257}" srcId="{C54E7381-5C52-4CCD-92B3-A5061B8E75F6}" destId="{7159EA7A-0158-417F-9A7E-A222F3900030}" srcOrd="1" destOrd="0" parTransId="{CA66B9A9-269F-408B-B87C-5396516492CF}" sibTransId="{16033DE5-5642-4B70-AB33-5175B067B6DF}"/>
    <dgm:cxn modelId="{568754D5-5FA1-4174-95B6-4513CE2C912D}" type="presOf" srcId="{C19CC15E-85C7-4A2D-BE64-9B936DE7F209}" destId="{FBC96911-BDEF-4565-9657-2C602A9FECDB}" srcOrd="0" destOrd="0" presId="urn:microsoft.com/office/officeart/2011/layout/HexagonRadial"/>
    <dgm:cxn modelId="{F65989E2-2BF1-4B7A-B7AC-B6F263536E3C}" srcId="{2FBEB421-0BBA-4F36-B748-F053011337D8}" destId="{C54E7381-5C52-4CCD-92B3-A5061B8E75F6}" srcOrd="0" destOrd="0" parTransId="{9012A42E-7834-40DF-ACEA-87E53B6EB05F}" sibTransId="{F55C4255-6F5A-409B-A6C8-2845B437EC0B}"/>
    <dgm:cxn modelId="{1AB20CE6-AA78-405D-BCB2-89B05F7C8076}" srcId="{C54E7381-5C52-4CCD-92B3-A5061B8E75F6}" destId="{0A6B7F79-6031-49A3-8DA0-5F4A53177156}" srcOrd="2" destOrd="0" parTransId="{59AF0BD1-194F-488E-BE05-82D3A0752922}" sibTransId="{45E685DA-D318-409E-96F0-EA933EB90D4A}"/>
    <dgm:cxn modelId="{6A3814EC-13F9-476F-9345-A1BCFB0D5204}" type="presOf" srcId="{7159EA7A-0158-417F-9A7E-A222F3900030}" destId="{0864A70E-00D3-4DEA-BA5F-37CD7703DF39}" srcOrd="0" destOrd="0" presId="urn:microsoft.com/office/officeart/2011/layout/HexagonRadial"/>
    <dgm:cxn modelId="{91EA82F7-8849-40D2-B083-7A5F16EF78A9}" srcId="{C54E7381-5C52-4CCD-92B3-A5061B8E75F6}" destId="{B81B708D-71F5-40B1-871A-8F1C270E3DE9}" srcOrd="0" destOrd="0" parTransId="{C75DBD30-780A-497C-91D7-816B409F5AC4}" sibTransId="{0D4B8914-38CF-4EA4-959A-56AE5B30C878}"/>
    <dgm:cxn modelId="{5E301B4D-0CE0-4C19-B98E-BEC274B8B2C4}" type="presParOf" srcId="{031CCD84-7850-4945-B19A-2E1595880DE4}" destId="{A194E7B1-7A05-498E-B40B-7C276DA8692F}" srcOrd="0" destOrd="0" presId="urn:microsoft.com/office/officeart/2011/layout/HexagonRadial"/>
    <dgm:cxn modelId="{343A3DAB-BBDD-4F25-8483-9B379768D29B}" type="presParOf" srcId="{031CCD84-7850-4945-B19A-2E1595880DE4}" destId="{51C7E050-02B7-4FEE-9C3D-0153584A7153}" srcOrd="1" destOrd="0" presId="urn:microsoft.com/office/officeart/2011/layout/HexagonRadial"/>
    <dgm:cxn modelId="{BEE7A607-08BB-4121-A6FB-A4D1D4A3FF6D}" type="presParOf" srcId="{51C7E050-02B7-4FEE-9C3D-0153584A7153}" destId="{21BF8121-81E7-4A58-ABDF-ED64A5643DD2}" srcOrd="0" destOrd="0" presId="urn:microsoft.com/office/officeart/2011/layout/HexagonRadial"/>
    <dgm:cxn modelId="{7E1EA4D1-055C-41EF-8B68-081A595CEDAD}" type="presParOf" srcId="{031CCD84-7850-4945-B19A-2E1595880DE4}" destId="{DC459966-1519-41EB-8D20-5509A34B1BB9}" srcOrd="2" destOrd="0" presId="urn:microsoft.com/office/officeart/2011/layout/HexagonRadial"/>
    <dgm:cxn modelId="{30CB8E45-DAA1-4C79-9358-0DD8DEB5795A}" type="presParOf" srcId="{031CCD84-7850-4945-B19A-2E1595880DE4}" destId="{E8FE2DD7-E5D5-49FE-BA95-3967712C13CA}" srcOrd="3" destOrd="0" presId="urn:microsoft.com/office/officeart/2011/layout/HexagonRadial"/>
    <dgm:cxn modelId="{95C739D6-34B2-44EB-AF37-1AC2A2739CA6}" type="presParOf" srcId="{E8FE2DD7-E5D5-49FE-BA95-3967712C13CA}" destId="{26C535F2-7A95-438B-9BB8-D41A2D5E0308}" srcOrd="0" destOrd="0" presId="urn:microsoft.com/office/officeart/2011/layout/HexagonRadial"/>
    <dgm:cxn modelId="{48685DB9-498D-47D3-AB0E-0F04D61BD272}" type="presParOf" srcId="{031CCD84-7850-4945-B19A-2E1595880DE4}" destId="{0864A70E-00D3-4DEA-BA5F-37CD7703DF39}" srcOrd="4" destOrd="0" presId="urn:microsoft.com/office/officeart/2011/layout/HexagonRadial"/>
    <dgm:cxn modelId="{F155C0E9-0C04-4299-BDFE-74F39A46B26E}" type="presParOf" srcId="{031CCD84-7850-4945-B19A-2E1595880DE4}" destId="{05FA69F8-CE24-4B80-8DEE-7C12E7DDAB35}" srcOrd="5" destOrd="0" presId="urn:microsoft.com/office/officeart/2011/layout/HexagonRadial"/>
    <dgm:cxn modelId="{0620CC95-EC33-45EB-89A4-15A1CA8D155C}" type="presParOf" srcId="{05FA69F8-CE24-4B80-8DEE-7C12E7DDAB35}" destId="{F7973270-A79C-43B0-BD44-E61DAEA23834}" srcOrd="0" destOrd="0" presId="urn:microsoft.com/office/officeart/2011/layout/HexagonRadial"/>
    <dgm:cxn modelId="{32FB0C2F-A89A-4EFB-AF9D-CE1DBBC9C40B}" type="presParOf" srcId="{031CCD84-7850-4945-B19A-2E1595880DE4}" destId="{EAA58BDC-8B62-4735-994E-91F49CFB76A9}" srcOrd="6" destOrd="0" presId="urn:microsoft.com/office/officeart/2011/layout/HexagonRadial"/>
    <dgm:cxn modelId="{CF28855D-C6CF-45C8-B34C-45547809CC8F}" type="presParOf" srcId="{031CCD84-7850-4945-B19A-2E1595880DE4}" destId="{8A13AD5F-DCB3-40B6-B70C-B20C5570DEFB}" srcOrd="7" destOrd="0" presId="urn:microsoft.com/office/officeart/2011/layout/HexagonRadial"/>
    <dgm:cxn modelId="{73FBEBB2-F0E6-4398-A589-F7E47177E6E3}" type="presParOf" srcId="{8A13AD5F-DCB3-40B6-B70C-B20C5570DEFB}" destId="{3EFE6F4C-0D22-4AEE-BE47-E3A8A3DE15E2}" srcOrd="0" destOrd="0" presId="urn:microsoft.com/office/officeart/2011/layout/HexagonRadial"/>
    <dgm:cxn modelId="{0ABD67D8-A1E3-46D4-9F77-DEEC3E288E7F}" type="presParOf" srcId="{031CCD84-7850-4945-B19A-2E1595880DE4}" destId="{FBC96911-BDEF-4565-9657-2C602A9FECDB}" srcOrd="8" destOrd="0" presId="urn:microsoft.com/office/officeart/2011/layout/HexagonRadial"/>
    <dgm:cxn modelId="{563DEC17-AC1C-4649-8B85-E68EC7BAB2C3}" type="presParOf" srcId="{031CCD84-7850-4945-B19A-2E1595880DE4}" destId="{54482215-5CE0-41CF-A292-C8BE9C5804F9}" srcOrd="9" destOrd="0" presId="urn:microsoft.com/office/officeart/2011/layout/HexagonRadial"/>
    <dgm:cxn modelId="{373A9AE7-D64A-47FF-8648-593A5D6BDC01}" type="presParOf" srcId="{54482215-5CE0-41CF-A292-C8BE9C5804F9}" destId="{2A2A02F7-B95C-4A14-AC2B-8DBB3A3D717A}" srcOrd="0" destOrd="0" presId="urn:microsoft.com/office/officeart/2011/layout/HexagonRadial"/>
    <dgm:cxn modelId="{5C2259A0-48E5-4B31-A8AA-AAD635728E46}" type="presParOf" srcId="{031CCD84-7850-4945-B19A-2E1595880DE4}" destId="{0D5062CA-583E-4165-9F2F-892C42F08B47}" srcOrd="10" destOrd="0" presId="urn:microsoft.com/office/officeart/2011/layout/HexagonRadial"/>
    <dgm:cxn modelId="{4E916E60-0BB1-4C43-A5A8-AEA22D60AFE2}" type="presParOf" srcId="{031CCD84-7850-4945-B19A-2E1595880DE4}" destId="{AC34ED01-B080-4CB5-842A-2A8336F84933}" srcOrd="11" destOrd="0" presId="urn:microsoft.com/office/officeart/2011/layout/HexagonRadial"/>
    <dgm:cxn modelId="{E0FA114C-7807-4262-8991-4B0D39C487F5}" type="presParOf" srcId="{AC34ED01-B080-4CB5-842A-2A8336F84933}" destId="{BE8597A2-CD9D-4E42-96AE-FD6E9752DCF5}" srcOrd="0" destOrd="0" presId="urn:microsoft.com/office/officeart/2011/layout/HexagonRadial"/>
    <dgm:cxn modelId="{32E47528-9B7E-46E7-AA5F-AC716B5FE0BB}" type="presParOf" srcId="{031CCD84-7850-4945-B19A-2E1595880DE4}" destId="{C504B91A-C10B-47C9-8625-B9924557C23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A5E14-9A6A-4368-84B6-2603FFB7C6B5}">
      <dsp:nvSpPr>
        <dsp:cNvPr id="0" name=""/>
        <dsp:cNvSpPr/>
      </dsp:nvSpPr>
      <dsp:spPr>
        <a:xfrm>
          <a:off x="0" y="314561"/>
          <a:ext cx="7315200" cy="9418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41" tIns="270764" rIns="56774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Lead-bismuth-cooled SMR</a:t>
          </a:r>
        </a:p>
        <a:p>
          <a:pPr marL="114300" lvl="1" indent="-114300" algn="l" defTabSz="577850">
            <a:lnSpc>
              <a:spcPct val="90000"/>
            </a:lnSpc>
            <a:spcBef>
              <a:spcPct val="0"/>
            </a:spcBef>
            <a:spcAft>
              <a:spcPct val="15000"/>
            </a:spcAft>
            <a:buChar char="•"/>
          </a:pPr>
          <a:r>
            <a:rPr lang="en-US" sz="1300" kern="1200" dirty="0"/>
            <a:t>Pilot unit expected to be built at the Research Institute of Atomic Reactors; Future progress </a:t>
          </a:r>
          <a:r>
            <a:rPr lang="en-US" sz="1300" i="1" kern="1200" dirty="0"/>
            <a:t>unlikely</a:t>
          </a:r>
          <a:r>
            <a:rPr lang="en-US" sz="1300" kern="1200" dirty="0"/>
            <a:t> due to low internal and external demand.</a:t>
          </a:r>
        </a:p>
      </dsp:txBody>
      <dsp:txXfrm>
        <a:off x="0" y="314561"/>
        <a:ext cx="7315200" cy="941850"/>
      </dsp:txXfrm>
    </dsp:sp>
    <dsp:sp modelId="{3392B58C-0F95-422D-882E-BD5B78D6D46D}">
      <dsp:nvSpPr>
        <dsp:cNvPr id="0" name=""/>
        <dsp:cNvSpPr/>
      </dsp:nvSpPr>
      <dsp:spPr>
        <a:xfrm>
          <a:off x="365760" y="122681"/>
          <a:ext cx="5120640" cy="3837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SVBR-100</a:t>
          </a:r>
          <a:endParaRPr lang="en-US" sz="1600" kern="1200" dirty="0">
            <a:solidFill>
              <a:schemeClr val="bg1"/>
            </a:solidFill>
          </a:endParaRPr>
        </a:p>
      </dsp:txBody>
      <dsp:txXfrm>
        <a:off x="384494" y="141415"/>
        <a:ext cx="5083172" cy="346292"/>
      </dsp:txXfrm>
    </dsp:sp>
    <dsp:sp modelId="{D9C0EF97-EEF2-41DA-9889-7E9177A72AD0}">
      <dsp:nvSpPr>
        <dsp:cNvPr id="0" name=""/>
        <dsp:cNvSpPr/>
      </dsp:nvSpPr>
      <dsp:spPr>
        <a:xfrm>
          <a:off x="0" y="1518491"/>
          <a:ext cx="7315200" cy="757575"/>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41" tIns="270764" rIns="56774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Lead-cooled SMR, reactor lifetime of 30 years </a:t>
          </a:r>
        </a:p>
        <a:p>
          <a:pPr marL="114300" lvl="1" indent="-114300" algn="l" defTabSz="577850">
            <a:lnSpc>
              <a:spcPct val="90000"/>
            </a:lnSpc>
            <a:spcBef>
              <a:spcPct val="0"/>
            </a:spcBef>
            <a:spcAft>
              <a:spcPct val="15000"/>
            </a:spcAft>
            <a:buChar char="•"/>
          </a:pPr>
          <a:r>
            <a:rPr lang="en-US" sz="1300" kern="1200" dirty="0"/>
            <a:t>Plans to start development of fuel fabrication plant in Tomsk, Siberia. (Jan. 2018)</a:t>
          </a:r>
        </a:p>
      </dsp:txBody>
      <dsp:txXfrm>
        <a:off x="0" y="1518491"/>
        <a:ext cx="7315200" cy="757575"/>
      </dsp:txXfrm>
    </dsp:sp>
    <dsp:sp modelId="{FD6C1113-41B7-44DC-B3AF-0413EB1C6A81}">
      <dsp:nvSpPr>
        <dsp:cNvPr id="0" name=""/>
        <dsp:cNvSpPr/>
      </dsp:nvSpPr>
      <dsp:spPr>
        <a:xfrm>
          <a:off x="365760" y="1326611"/>
          <a:ext cx="5120640" cy="38376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Brest-OD-300</a:t>
          </a:r>
          <a:endParaRPr lang="en-US" sz="1600" kern="1200" dirty="0">
            <a:solidFill>
              <a:schemeClr val="bg1"/>
            </a:solidFill>
          </a:endParaRPr>
        </a:p>
      </dsp:txBody>
      <dsp:txXfrm>
        <a:off x="384494" y="1345345"/>
        <a:ext cx="5083172" cy="346292"/>
      </dsp:txXfrm>
    </dsp:sp>
    <dsp:sp modelId="{7AF92578-B06F-4313-8A6D-C44B7E160054}">
      <dsp:nvSpPr>
        <dsp:cNvPr id="0" name=""/>
        <dsp:cNvSpPr/>
      </dsp:nvSpPr>
      <dsp:spPr>
        <a:xfrm>
          <a:off x="0" y="2538146"/>
          <a:ext cx="7315200" cy="17199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41" tIns="270764" rIns="567741"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BN-600</a:t>
          </a:r>
          <a:r>
            <a:rPr lang="en-US" sz="1300" b="0" kern="1200" dirty="0"/>
            <a:t>:</a:t>
          </a:r>
          <a:r>
            <a:rPr lang="en-US" sz="1300" kern="1200" dirty="0"/>
            <a:t> operational since 1980, reactor functioned as a breeder reactor until 2012, since then, as a burner reactor using weapon-grade plutonium. </a:t>
          </a:r>
        </a:p>
        <a:p>
          <a:pPr marL="114300" lvl="1" indent="-114300" algn="l" defTabSz="577850">
            <a:lnSpc>
              <a:spcPct val="90000"/>
            </a:lnSpc>
            <a:spcBef>
              <a:spcPct val="0"/>
            </a:spcBef>
            <a:spcAft>
              <a:spcPct val="15000"/>
            </a:spcAft>
            <a:buChar char="•"/>
          </a:pPr>
          <a:r>
            <a:rPr lang="en-US" sz="1300" kern="1200" dirty="0"/>
            <a:t> </a:t>
          </a:r>
          <a:r>
            <a:rPr lang="en-US" sz="1300" b="1" kern="1200" dirty="0"/>
            <a:t>BN-800</a:t>
          </a:r>
          <a:r>
            <a:rPr lang="en-US" sz="1300" b="0" kern="1200" dirty="0"/>
            <a:t>: MOX fuel, connected to grid in 2016. Export agreement discussed with China in 2009 and 2016. Current status of deal is unknown (Issues with funding, tech transfer and intellectual property)</a:t>
          </a:r>
          <a:endParaRPr lang="en-US" sz="1300" kern="1200" dirty="0"/>
        </a:p>
        <a:p>
          <a:pPr marL="114300" lvl="1" indent="-114300" algn="l" defTabSz="577850">
            <a:lnSpc>
              <a:spcPct val="90000"/>
            </a:lnSpc>
            <a:spcBef>
              <a:spcPct val="0"/>
            </a:spcBef>
            <a:spcAft>
              <a:spcPct val="15000"/>
            </a:spcAft>
            <a:buChar char="•"/>
          </a:pPr>
          <a:r>
            <a:rPr lang="en-US" sz="1300" b="1" kern="1200" dirty="0"/>
            <a:t>BN-1200:</a:t>
          </a:r>
          <a:r>
            <a:rPr lang="en-US" sz="1300" b="0" kern="1200" dirty="0"/>
            <a:t> two reactors to be built at the </a:t>
          </a:r>
          <a:r>
            <a:rPr lang="en-US" sz="1300" b="0" kern="1200" dirty="0" err="1"/>
            <a:t>Beloyarsk</a:t>
          </a:r>
          <a:r>
            <a:rPr lang="en-US" sz="1300" b="0" kern="1200" dirty="0"/>
            <a:t> and South Urals plants by 2030. Construction put on “indefinite hold”, no decision to continue will be made before 2019.</a:t>
          </a:r>
          <a:endParaRPr lang="en-US" sz="1300" b="1" kern="1200" dirty="0"/>
        </a:p>
      </dsp:txBody>
      <dsp:txXfrm>
        <a:off x="0" y="2538146"/>
        <a:ext cx="7315200" cy="1719900"/>
      </dsp:txXfrm>
    </dsp:sp>
    <dsp:sp modelId="{770E9956-D246-4ED8-AB1B-8F2C52398F14}">
      <dsp:nvSpPr>
        <dsp:cNvPr id="0" name=""/>
        <dsp:cNvSpPr/>
      </dsp:nvSpPr>
      <dsp:spPr>
        <a:xfrm>
          <a:off x="365760" y="2346267"/>
          <a:ext cx="5120640" cy="38376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BN </a:t>
          </a:r>
          <a:r>
            <a:rPr lang="en-US" sz="1600" kern="1200" dirty="0" err="1">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Beloyarsk</a:t>
          </a:r>
          <a:r>
            <a:rPr lang="en-US" sz="16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 </a:t>
          </a:r>
          <a:endParaRPr lang="en-US" sz="1600" kern="1200" dirty="0">
            <a:solidFill>
              <a:schemeClr val="bg1"/>
            </a:solidFill>
          </a:endParaRPr>
        </a:p>
      </dsp:txBody>
      <dsp:txXfrm>
        <a:off x="384494" y="2365001"/>
        <a:ext cx="508317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A5E14-9A6A-4368-84B6-2603FFB7C6B5}">
      <dsp:nvSpPr>
        <dsp:cNvPr id="0" name=""/>
        <dsp:cNvSpPr/>
      </dsp:nvSpPr>
      <dsp:spPr>
        <a:xfrm>
          <a:off x="0" y="487855"/>
          <a:ext cx="7315200" cy="12316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41" tIns="354076" rIns="56774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Annual </a:t>
          </a:r>
          <a:r>
            <a:rPr lang="en-US" sz="1700" b="1" kern="1200" dirty="0"/>
            <a:t>$3 Billion </a:t>
          </a:r>
          <a:r>
            <a:rPr lang="en-US" sz="1700" kern="1200" dirty="0"/>
            <a:t>budget for Thorium molten salt reactors.</a:t>
          </a:r>
        </a:p>
        <a:p>
          <a:pPr marL="171450" lvl="1" indent="-171450" algn="l" defTabSz="755650">
            <a:lnSpc>
              <a:spcPct val="90000"/>
            </a:lnSpc>
            <a:spcBef>
              <a:spcPct val="0"/>
            </a:spcBef>
            <a:spcAft>
              <a:spcPct val="15000"/>
            </a:spcAft>
            <a:buChar char="•"/>
          </a:pPr>
          <a:r>
            <a:rPr lang="en-US" sz="1700" kern="1200" dirty="0"/>
            <a:t> Cooperative Research and Development Agreement with ORNL: development of fluoride salt-cooled high-temperature reactors.</a:t>
          </a:r>
        </a:p>
      </dsp:txBody>
      <dsp:txXfrm>
        <a:off x="0" y="487855"/>
        <a:ext cx="7315200" cy="1231650"/>
      </dsp:txXfrm>
    </dsp:sp>
    <dsp:sp modelId="{3392B58C-0F95-422D-882E-BD5B78D6D46D}">
      <dsp:nvSpPr>
        <dsp:cNvPr id="0" name=""/>
        <dsp:cNvSpPr/>
      </dsp:nvSpPr>
      <dsp:spPr>
        <a:xfrm>
          <a:off x="365760" y="236935"/>
          <a:ext cx="5120640" cy="5018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711200">
            <a:lnSpc>
              <a:spcPct val="90000"/>
            </a:lnSpc>
            <a:spcBef>
              <a:spcPct val="0"/>
            </a:spcBef>
            <a:spcAft>
              <a:spcPct val="35000"/>
            </a:spcAft>
            <a:buNone/>
          </a:pPr>
          <a:r>
            <a:rPr lang="en-US" sz="1600" b="1" u="sng" kern="1200" dirty="0">
              <a:solidFill>
                <a:schemeClr val="bg1"/>
              </a:solidFill>
            </a:rPr>
            <a:t>Molten Salt Reactors</a:t>
          </a:r>
        </a:p>
      </dsp:txBody>
      <dsp:txXfrm>
        <a:off x="390258" y="261433"/>
        <a:ext cx="5071644" cy="452844"/>
      </dsp:txXfrm>
    </dsp:sp>
    <dsp:sp modelId="{D9C0EF97-EEF2-41DA-9889-7E9177A72AD0}">
      <dsp:nvSpPr>
        <dsp:cNvPr id="0" name=""/>
        <dsp:cNvSpPr/>
      </dsp:nvSpPr>
      <dsp:spPr>
        <a:xfrm>
          <a:off x="0" y="2062225"/>
          <a:ext cx="7315200" cy="1472625"/>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41" tIns="354076" rIns="567741"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CFR-600</a:t>
          </a:r>
          <a:r>
            <a:rPr lang="en-US" sz="1700" b="0" kern="1200" dirty="0"/>
            <a:t>: MOX fueled, sodium-cooled pool-type fast reactor, scheduled to finish construction by 2023.</a:t>
          </a:r>
          <a:endParaRPr lang="en-US" sz="1700" b="1" kern="1200" dirty="0"/>
        </a:p>
        <a:p>
          <a:pPr marL="171450" lvl="1" indent="-171450" algn="l" defTabSz="755650">
            <a:lnSpc>
              <a:spcPct val="90000"/>
            </a:lnSpc>
            <a:spcBef>
              <a:spcPct val="0"/>
            </a:spcBef>
            <a:spcAft>
              <a:spcPct val="15000"/>
            </a:spcAft>
            <a:buChar char="•"/>
          </a:pPr>
          <a:r>
            <a:rPr lang="en-US" sz="1700" b="0" kern="1200" dirty="0"/>
            <a:t>Plans to build a </a:t>
          </a:r>
          <a:r>
            <a:rPr lang="en-US" sz="1700" b="1" kern="1200" dirty="0"/>
            <a:t>1000-1200</a:t>
          </a:r>
          <a:r>
            <a:rPr lang="en-US" sz="1700" b="0" kern="1200" dirty="0"/>
            <a:t> </a:t>
          </a:r>
          <a:r>
            <a:rPr lang="en-US" sz="1700" b="0" kern="1200" dirty="0" err="1"/>
            <a:t>MWe</a:t>
          </a:r>
          <a:r>
            <a:rPr lang="en-US" sz="1700" b="0" kern="1200" dirty="0"/>
            <a:t> unit using uranium alloy metal fuel. Unit construction estimated to begin in 2028.</a:t>
          </a:r>
        </a:p>
      </dsp:txBody>
      <dsp:txXfrm>
        <a:off x="0" y="2062225"/>
        <a:ext cx="7315200" cy="1472625"/>
      </dsp:txXfrm>
    </dsp:sp>
    <dsp:sp modelId="{FD6C1113-41B7-44DC-B3AF-0413EB1C6A81}">
      <dsp:nvSpPr>
        <dsp:cNvPr id="0" name=""/>
        <dsp:cNvSpPr/>
      </dsp:nvSpPr>
      <dsp:spPr>
        <a:xfrm>
          <a:off x="365760" y="1811305"/>
          <a:ext cx="5120640" cy="50184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711200">
            <a:lnSpc>
              <a:spcPct val="90000"/>
            </a:lnSpc>
            <a:spcBef>
              <a:spcPct val="0"/>
            </a:spcBef>
            <a:spcAft>
              <a:spcPct val="35000"/>
            </a:spcAft>
            <a:buNone/>
          </a:pPr>
          <a:r>
            <a:rPr lang="en-US" sz="1600" b="1" u="sng" kern="1200" dirty="0">
              <a:solidFill>
                <a:schemeClr val="bg1"/>
              </a:solidFill>
            </a:rPr>
            <a:t>Fast Neutron Spectrum Reactors</a:t>
          </a:r>
        </a:p>
      </dsp:txBody>
      <dsp:txXfrm>
        <a:off x="390258" y="1835803"/>
        <a:ext cx="5071644" cy="452844"/>
      </dsp:txXfrm>
    </dsp:sp>
    <dsp:sp modelId="{7AF92578-B06F-4313-8A6D-C44B7E160054}">
      <dsp:nvSpPr>
        <dsp:cNvPr id="0" name=""/>
        <dsp:cNvSpPr/>
      </dsp:nvSpPr>
      <dsp:spPr>
        <a:xfrm>
          <a:off x="0" y="3877570"/>
          <a:ext cx="7315200" cy="147262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41" tIns="354076" rIns="567741" bIns="120904" numCol="1" spcCol="1270" anchor="t" anchorCtr="0">
          <a:noAutofit/>
        </a:bodyPr>
        <a:lstStyle/>
        <a:p>
          <a:pPr marL="171450" lvl="1" indent="-171450" algn="l" defTabSz="755650">
            <a:lnSpc>
              <a:spcPct val="90000"/>
            </a:lnSpc>
            <a:spcBef>
              <a:spcPct val="0"/>
            </a:spcBef>
            <a:spcAft>
              <a:spcPct val="15000"/>
            </a:spcAft>
            <a:buChar char="•"/>
          </a:pPr>
          <a:r>
            <a:rPr lang="en-US" sz="1700" b="1" i="0" kern="1200" dirty="0"/>
            <a:t>HTR-PM: </a:t>
          </a:r>
          <a:r>
            <a:rPr lang="en-US" sz="1700" b="0" i="0" kern="1200" dirty="0"/>
            <a:t>TRISO-fueled pebble bed reactor, experimental plant completed in October 2017. Tests completed in April 2018.  </a:t>
          </a:r>
          <a:endParaRPr lang="en-US" sz="1700" b="1" kern="1200" dirty="0"/>
        </a:p>
        <a:p>
          <a:pPr marL="171450" lvl="1" indent="-171450" algn="l" defTabSz="755650">
            <a:lnSpc>
              <a:spcPct val="90000"/>
            </a:lnSpc>
            <a:spcBef>
              <a:spcPct val="0"/>
            </a:spcBef>
            <a:spcAft>
              <a:spcPct val="15000"/>
            </a:spcAft>
            <a:buChar char="•"/>
          </a:pPr>
          <a:r>
            <a:rPr lang="en-US" sz="1700" b="0" i="0" kern="1200" dirty="0"/>
            <a:t>Memorandum of understanding signed in 2017 between China and </a:t>
          </a:r>
          <a:r>
            <a:rPr lang="en-US" sz="1700" b="1" i="0" kern="1200" dirty="0"/>
            <a:t>Saudi Arabia</a:t>
          </a:r>
          <a:r>
            <a:rPr lang="en-US" sz="1700" b="0" i="0" kern="1200" dirty="0"/>
            <a:t> for the HTR-PM reactor desalination joint-venture.  </a:t>
          </a:r>
          <a:endParaRPr lang="en-US" sz="1700" b="1" kern="1200" dirty="0"/>
        </a:p>
      </dsp:txBody>
      <dsp:txXfrm>
        <a:off x="0" y="3877570"/>
        <a:ext cx="7315200" cy="1472625"/>
      </dsp:txXfrm>
    </dsp:sp>
    <dsp:sp modelId="{770E9956-D246-4ED8-AB1B-8F2C52398F14}">
      <dsp:nvSpPr>
        <dsp:cNvPr id="0" name=""/>
        <dsp:cNvSpPr/>
      </dsp:nvSpPr>
      <dsp:spPr>
        <a:xfrm>
          <a:off x="365760" y="3626650"/>
          <a:ext cx="5120640" cy="50184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711200">
            <a:lnSpc>
              <a:spcPct val="90000"/>
            </a:lnSpc>
            <a:spcBef>
              <a:spcPct val="0"/>
            </a:spcBef>
            <a:spcAft>
              <a:spcPct val="35000"/>
            </a:spcAft>
            <a:buNone/>
          </a:pPr>
          <a:r>
            <a:rPr lang="en-US" sz="1600" b="1" u="sng" kern="1200" dirty="0">
              <a:solidFill>
                <a:schemeClr val="bg1"/>
              </a:solidFill>
            </a:rPr>
            <a:t>High Temperature Gas Reactors</a:t>
          </a:r>
        </a:p>
      </dsp:txBody>
      <dsp:txXfrm>
        <a:off x="390258" y="3651148"/>
        <a:ext cx="507164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4E7B1-7A05-498E-B40B-7C276DA8692F}">
      <dsp:nvSpPr>
        <dsp:cNvPr id="0" name=""/>
        <dsp:cNvSpPr/>
      </dsp:nvSpPr>
      <dsp:spPr>
        <a:xfrm>
          <a:off x="2751178" y="1595245"/>
          <a:ext cx="2027626" cy="1753978"/>
        </a:xfrm>
        <a:prstGeom prst="hexagon">
          <a:avLst>
            <a:gd name="adj" fmla="val 2857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Nuclear Consortium Model</a:t>
          </a:r>
        </a:p>
      </dsp:txBody>
      <dsp:txXfrm>
        <a:off x="3087184" y="1885904"/>
        <a:ext cx="1355614" cy="1172660"/>
      </dsp:txXfrm>
    </dsp:sp>
    <dsp:sp modelId="{26C535F2-7A95-438B-9BB8-D41A2D5E0308}">
      <dsp:nvSpPr>
        <dsp:cNvPr id="0" name=""/>
        <dsp:cNvSpPr/>
      </dsp:nvSpPr>
      <dsp:spPr>
        <a:xfrm>
          <a:off x="4020861" y="756084"/>
          <a:ext cx="765017" cy="65916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459966-1519-41EB-8D20-5509A34B1BB9}">
      <dsp:nvSpPr>
        <dsp:cNvPr id="0" name=""/>
        <dsp:cNvSpPr/>
      </dsp:nvSpPr>
      <dsp:spPr>
        <a:xfrm>
          <a:off x="2937951" y="0"/>
          <a:ext cx="1661625" cy="1437501"/>
        </a:xfrm>
        <a:prstGeom prst="hexagon">
          <a:avLst>
            <a:gd name="adj" fmla="val 2857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U.S.</a:t>
          </a:r>
        </a:p>
      </dsp:txBody>
      <dsp:txXfrm>
        <a:off x="3213318" y="238225"/>
        <a:ext cx="1110891" cy="961051"/>
      </dsp:txXfrm>
    </dsp:sp>
    <dsp:sp modelId="{F7973270-A79C-43B0-BD44-E61DAEA23834}">
      <dsp:nvSpPr>
        <dsp:cNvPr id="0" name=""/>
        <dsp:cNvSpPr/>
      </dsp:nvSpPr>
      <dsp:spPr>
        <a:xfrm>
          <a:off x="4913696" y="1988370"/>
          <a:ext cx="765017" cy="65916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64A70E-00D3-4DEA-BA5F-37CD7703DF39}">
      <dsp:nvSpPr>
        <dsp:cNvPr id="0" name=""/>
        <dsp:cNvSpPr/>
      </dsp:nvSpPr>
      <dsp:spPr>
        <a:xfrm>
          <a:off x="4461855" y="884159"/>
          <a:ext cx="1661625" cy="1437501"/>
        </a:xfrm>
        <a:prstGeom prst="hexagon">
          <a:avLst>
            <a:gd name="adj" fmla="val 28570"/>
            <a:gd name="vf" fmla="val 115470"/>
          </a:avLst>
        </a:prstGeom>
        <a:solidFill>
          <a:schemeClr val="accent5">
            <a:hueOff val="-1351709"/>
            <a:satOff val="-3484"/>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Japan</a:t>
          </a:r>
        </a:p>
      </dsp:txBody>
      <dsp:txXfrm>
        <a:off x="4737222" y="1122384"/>
        <a:ext cx="1110891" cy="961051"/>
      </dsp:txXfrm>
    </dsp:sp>
    <dsp:sp modelId="{3EFE6F4C-0D22-4AEE-BE47-E3A8A3DE15E2}">
      <dsp:nvSpPr>
        <dsp:cNvPr id="0" name=""/>
        <dsp:cNvSpPr/>
      </dsp:nvSpPr>
      <dsp:spPr>
        <a:xfrm>
          <a:off x="4293475" y="3379388"/>
          <a:ext cx="765017" cy="65916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58BDC-8B62-4735-994E-91F49CFB76A9}">
      <dsp:nvSpPr>
        <dsp:cNvPr id="0" name=""/>
        <dsp:cNvSpPr/>
      </dsp:nvSpPr>
      <dsp:spPr>
        <a:xfrm>
          <a:off x="4461855" y="2622314"/>
          <a:ext cx="1661625" cy="1437501"/>
        </a:xfrm>
        <a:prstGeom prst="hexagon">
          <a:avLst>
            <a:gd name="adj" fmla="val 28570"/>
            <a:gd name="vf" fmla="val 115470"/>
          </a:avLst>
        </a:prstGeom>
        <a:solidFill>
          <a:schemeClr val="accent5">
            <a:hueOff val="-2703417"/>
            <a:satOff val="-6968"/>
            <a:lumOff val="-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Canada</a:t>
          </a:r>
        </a:p>
      </dsp:txBody>
      <dsp:txXfrm>
        <a:off x="4737222" y="2860539"/>
        <a:ext cx="1110891" cy="961051"/>
      </dsp:txXfrm>
    </dsp:sp>
    <dsp:sp modelId="{2A2A02F7-B95C-4A14-AC2B-8DBB3A3D717A}">
      <dsp:nvSpPr>
        <dsp:cNvPr id="0" name=""/>
        <dsp:cNvSpPr/>
      </dsp:nvSpPr>
      <dsp:spPr>
        <a:xfrm>
          <a:off x="2754951" y="3523781"/>
          <a:ext cx="765017" cy="65916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96911-BDEF-4565-9657-2C602A9FECDB}">
      <dsp:nvSpPr>
        <dsp:cNvPr id="0" name=""/>
        <dsp:cNvSpPr/>
      </dsp:nvSpPr>
      <dsp:spPr>
        <a:xfrm>
          <a:off x="2937951" y="3507462"/>
          <a:ext cx="1661625" cy="1437501"/>
        </a:xfrm>
        <a:prstGeom prst="hexagon">
          <a:avLst>
            <a:gd name="adj" fmla="val 28570"/>
            <a:gd name="vf" fmla="val 115470"/>
          </a:avLst>
        </a:prstGeom>
        <a:solidFill>
          <a:schemeClr val="accent5">
            <a:hueOff val="-4055126"/>
            <a:satOff val="-10451"/>
            <a:lumOff val="-7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South Korea</a:t>
          </a:r>
        </a:p>
      </dsp:txBody>
      <dsp:txXfrm>
        <a:off x="3213318" y="3745687"/>
        <a:ext cx="1110891" cy="961051"/>
      </dsp:txXfrm>
    </dsp:sp>
    <dsp:sp modelId="{BE8597A2-CD9D-4E42-96AE-FD6E9752DCF5}">
      <dsp:nvSpPr>
        <dsp:cNvPr id="0" name=""/>
        <dsp:cNvSpPr/>
      </dsp:nvSpPr>
      <dsp:spPr>
        <a:xfrm>
          <a:off x="1847495" y="2291990"/>
          <a:ext cx="765017" cy="65916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062CA-583E-4165-9F2F-892C42F08B47}">
      <dsp:nvSpPr>
        <dsp:cNvPr id="0" name=""/>
        <dsp:cNvSpPr/>
      </dsp:nvSpPr>
      <dsp:spPr>
        <a:xfrm>
          <a:off x="1406973" y="2623303"/>
          <a:ext cx="1661625" cy="1437501"/>
        </a:xfrm>
        <a:prstGeom prst="hexagon">
          <a:avLst>
            <a:gd name="adj" fmla="val 28570"/>
            <a:gd name="vf" fmla="val 115470"/>
          </a:avLst>
        </a:prstGeom>
        <a:solidFill>
          <a:schemeClr val="accent5">
            <a:hueOff val="-5406834"/>
            <a:satOff val="-13935"/>
            <a:lumOff val="-9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France</a:t>
          </a:r>
        </a:p>
      </dsp:txBody>
      <dsp:txXfrm>
        <a:off x="1682340" y="2861528"/>
        <a:ext cx="1110891" cy="961051"/>
      </dsp:txXfrm>
    </dsp:sp>
    <dsp:sp modelId="{C504B91A-C10B-47C9-8625-B9924557C239}">
      <dsp:nvSpPr>
        <dsp:cNvPr id="0" name=""/>
        <dsp:cNvSpPr/>
      </dsp:nvSpPr>
      <dsp:spPr>
        <a:xfrm>
          <a:off x="1406973" y="882181"/>
          <a:ext cx="1661625" cy="1437501"/>
        </a:xfrm>
        <a:prstGeom prst="hexagon">
          <a:avLst>
            <a:gd name="adj" fmla="val 28570"/>
            <a:gd name="vf" fmla="val 11547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U.K.</a:t>
          </a:r>
        </a:p>
      </dsp:txBody>
      <dsp:txXfrm>
        <a:off x="1682340" y="1120406"/>
        <a:ext cx="1110891" cy="96105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4C29A-B943-41E0-BC81-C1833B78B41D}" type="datetimeFigureOut">
              <a:rPr lang="en-US" smtClean="0"/>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8942-CCAE-4088-8B9F-26CE38CD54C4}" type="slidenum">
              <a:rPr lang="en-US" smtClean="0"/>
              <a:t>‹#›</a:t>
            </a:fld>
            <a:endParaRPr lang="en-US"/>
          </a:p>
        </p:txBody>
      </p:sp>
    </p:spTree>
    <p:extLst>
      <p:ext uri="{BB962C8B-B14F-4D97-AF65-F5344CB8AC3E}">
        <p14:creationId xmlns:p14="http://schemas.microsoft.com/office/powerpoint/2010/main" val="406490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ea.org/weo201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p.com/content/dam/bp/pdf/energy-economics/energy-outlook-2017/bp-energy-outlook-2017.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939" indent="-180939">
              <a:buFont typeface="Arial" panose="020B0604020202020204" pitchFamily="34" charset="0"/>
              <a:buChar char="•"/>
            </a:pPr>
            <a:r>
              <a:rPr lang="en-US" dirty="0"/>
              <a:t>National Security Strategy of the USA, December 2017, https://www.whitehouse.gov/wp-content/uploads/2017/12/NSS-Final-12-18-2017-0905-2.pdf</a:t>
            </a:r>
          </a:p>
          <a:p>
            <a:pPr marL="180939" indent="-180939">
              <a:buFont typeface="Arial" panose="020B0604020202020204" pitchFamily="34" charset="0"/>
              <a:buChar char="•"/>
            </a:pPr>
            <a:r>
              <a:rPr lang="en-US" dirty="0"/>
              <a:t>2018 National Defense Strategy of the US, January 2018, https://www.defense.gov/Portals/1/Documents/pubs/2018-National-Defense-Strategy-Summary.pdf</a:t>
            </a:r>
          </a:p>
          <a:p>
            <a:endParaRPr lang="en-US" dirty="0"/>
          </a:p>
        </p:txBody>
      </p:sp>
      <p:sp>
        <p:nvSpPr>
          <p:cNvPr id="4" name="Slide Number Placeholder 3"/>
          <p:cNvSpPr>
            <a:spLocks noGrp="1"/>
          </p:cNvSpPr>
          <p:nvPr>
            <p:ph type="sldNum" sz="quarter" idx="10"/>
          </p:nvPr>
        </p:nvSpPr>
        <p:spPr/>
        <p:txBody>
          <a:bodyPr/>
          <a:lstStyle/>
          <a:p>
            <a:fld id="{E8962D6F-B58C-45EF-AD9B-29F389C1787E}" type="slidenum">
              <a:rPr lang="en-US" smtClean="0"/>
              <a:t>2</a:t>
            </a:fld>
            <a:endParaRPr lang="en-US"/>
          </a:p>
        </p:txBody>
      </p:sp>
    </p:spTree>
    <p:extLst>
      <p:ext uri="{BB962C8B-B14F-4D97-AF65-F5344CB8AC3E}">
        <p14:creationId xmlns:p14="http://schemas.microsoft.com/office/powerpoint/2010/main" val="12920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77C3DF1-6328-464B-9F0B-CF8E69D181D4}" type="slidenum">
              <a:rPr lang="en-US" smtClean="0"/>
              <a:t>3</a:t>
            </a:fld>
            <a:endParaRPr lang="en-US"/>
          </a:p>
        </p:txBody>
      </p:sp>
    </p:spTree>
    <p:extLst>
      <p:ext uri="{BB962C8B-B14F-4D97-AF65-F5344CB8AC3E}">
        <p14:creationId xmlns:p14="http://schemas.microsoft.com/office/powerpoint/2010/main" val="345068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Geopolitical Question that needs to be discussed) Who is going to supply the next wave of nuclear power – LWRs and advanced reactors - and how committed are they to ensuring the highest levels of governance – safety, security and nonproliferation?  </a:t>
            </a:r>
            <a:br>
              <a:rPr lang="en-US" dirty="0"/>
            </a:br>
            <a:endParaRPr lang="en-US" dirty="0"/>
          </a:p>
        </p:txBody>
      </p:sp>
      <p:sp>
        <p:nvSpPr>
          <p:cNvPr id="4" name="Slide Number Placeholder 3"/>
          <p:cNvSpPr>
            <a:spLocks noGrp="1"/>
          </p:cNvSpPr>
          <p:nvPr>
            <p:ph type="sldNum" sz="quarter" idx="5"/>
          </p:nvPr>
        </p:nvSpPr>
        <p:spPr/>
        <p:txBody>
          <a:bodyPr/>
          <a:lstStyle/>
          <a:p>
            <a:fld id="{E8962D6F-B58C-45EF-AD9B-29F389C1787E}" type="slidenum">
              <a:rPr lang="en-US" smtClean="0"/>
              <a:t>4</a:t>
            </a:fld>
            <a:endParaRPr lang="en-US"/>
          </a:p>
        </p:txBody>
      </p:sp>
    </p:spTree>
    <p:extLst>
      <p:ext uri="{BB962C8B-B14F-4D97-AF65-F5344CB8AC3E}">
        <p14:creationId xmlns:p14="http://schemas.microsoft.com/office/powerpoint/2010/main" val="354700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solidFill>
                  <a:schemeClr val="tx1">
                    <a:lumMod val="75000"/>
                    <a:lumOff val="25000"/>
                  </a:schemeClr>
                </a:solidFill>
              </a:rPr>
              <a:t>Russia and China have authoritarian governments, serious corruption problems, and a poor record of being responsible global leaders that could undermine the influence of the nations that historically have been most active in building and improving the global nuclear governance system.</a:t>
            </a:r>
          </a:p>
          <a:p>
            <a:pPr lvl="0"/>
            <a:endParaRPr lang="en-US" dirty="0"/>
          </a:p>
        </p:txBody>
      </p:sp>
      <p:sp>
        <p:nvSpPr>
          <p:cNvPr id="4" name="Slide Number Placeholder 3"/>
          <p:cNvSpPr>
            <a:spLocks noGrp="1"/>
          </p:cNvSpPr>
          <p:nvPr>
            <p:ph type="sldNum" sz="quarter" idx="10"/>
          </p:nvPr>
        </p:nvSpPr>
        <p:spPr/>
        <p:txBody>
          <a:bodyPr/>
          <a:lstStyle/>
          <a:p>
            <a:fld id="{C77C3DF1-6328-464B-9F0B-CF8E69D181D4}" type="slidenum">
              <a:rPr lang="en-US" smtClean="0"/>
              <a:t>5</a:t>
            </a:fld>
            <a:endParaRPr lang="en-US"/>
          </a:p>
        </p:txBody>
      </p:sp>
    </p:spTree>
    <p:extLst>
      <p:ext uri="{BB962C8B-B14F-4D97-AF65-F5344CB8AC3E}">
        <p14:creationId xmlns:p14="http://schemas.microsoft.com/office/powerpoint/2010/main" val="198209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Russia operates 8 nuclear plants, has 5 currently under construction, 10 contracts, 17 planned/ordered, and up to 24 nuclear energy proposals/agreements. </a:t>
            </a:r>
          </a:p>
        </p:txBody>
      </p:sp>
      <p:sp>
        <p:nvSpPr>
          <p:cNvPr id="4" name="Slide Number Placeholder 3"/>
          <p:cNvSpPr>
            <a:spLocks noGrp="1"/>
          </p:cNvSpPr>
          <p:nvPr>
            <p:ph type="sldNum" sz="quarter" idx="10"/>
          </p:nvPr>
        </p:nvSpPr>
        <p:spPr/>
        <p:txBody>
          <a:bodyPr/>
          <a:lstStyle/>
          <a:p>
            <a:fld id="{364AA517-8A8E-4F67-9AAC-75BF6A1661CE}" type="slidenum">
              <a:rPr lang="en-US" smtClean="0"/>
              <a:t>6</a:t>
            </a:fld>
            <a:endParaRPr lang="en-US"/>
          </a:p>
        </p:txBody>
      </p:sp>
    </p:spTree>
    <p:extLst>
      <p:ext uri="{BB962C8B-B14F-4D97-AF65-F5344CB8AC3E}">
        <p14:creationId xmlns:p14="http://schemas.microsoft.com/office/powerpoint/2010/main" val="220028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939" indent="-180939" defTabSz="965008">
              <a:buFont typeface="Arial" panose="020B0604020202020204" pitchFamily="34" charset="0"/>
              <a:buChar char="•"/>
              <a:defRPr/>
            </a:pPr>
            <a:r>
              <a:rPr lang="en-US" sz="1100" dirty="0"/>
              <a:t>World Energy Outlook, Nov 14, 2017, </a:t>
            </a:r>
            <a:r>
              <a:rPr lang="en-US" sz="1100" u="sng" dirty="0">
                <a:hlinkClick r:id="rId3"/>
              </a:rPr>
              <a:t>https://www.iea.org/weo2017/</a:t>
            </a:r>
            <a:endParaRPr lang="en-US" sz="1100" dirty="0"/>
          </a:p>
          <a:p>
            <a:pPr marL="180939" indent="-180939" defTabSz="965008">
              <a:buFont typeface="Arial" panose="020B0604020202020204" pitchFamily="34" charset="0"/>
              <a:buChar char="•"/>
              <a:defRPr/>
            </a:pPr>
            <a:r>
              <a:rPr lang="en-US" sz="1100" dirty="0"/>
              <a:t>BP Energy Outlook, 2017, </a:t>
            </a:r>
            <a:r>
              <a:rPr lang="en-US" sz="1100" u="sng" dirty="0">
                <a:hlinkClick r:id="rId4"/>
              </a:rPr>
              <a:t>https://www.bp.com/content/dam/bp/pdf/energy-economics/energy-outlook-2017/bp-energy-outlook-2017.pdf</a:t>
            </a:r>
            <a:endParaRPr lang="en-US" sz="1100" dirty="0"/>
          </a:p>
          <a:p>
            <a:pPr marL="180939" indent="-180939" defTabSz="965008">
              <a:buFont typeface="Arial" panose="020B0604020202020204" pitchFamily="34" charset="0"/>
              <a:buChar char="•"/>
              <a:defRPr/>
            </a:pPr>
            <a:r>
              <a:rPr lang="en-US" sz="1100" dirty="0"/>
              <a:t>How “Made in China 2025” Frames Trump’s Trade Threats: </a:t>
            </a:r>
            <a:r>
              <a:rPr lang="en-US" sz="1100" dirty="0" err="1"/>
              <a:t>QuickTake</a:t>
            </a:r>
            <a:r>
              <a:rPr lang="en-US" sz="1100" dirty="0"/>
              <a:t>, May 3, 2018, https://www.washingtonpost.com/business/how-made-in-china-2025-frames-trumps-trade-threats-quicktake/2018/05/03/6f15c41c-4e94-11e8-85c1-9326c4511033_story.html?utm_term=.df6de805da7e</a:t>
            </a:r>
          </a:p>
          <a:p>
            <a:pPr marL="180939" indent="-180939" defTabSz="965008">
              <a:buFont typeface="Arial" panose="020B0604020202020204" pitchFamily="34" charset="0"/>
              <a:buChar char="•"/>
              <a:defRPr/>
            </a:pPr>
            <a:r>
              <a:rPr lang="en-US" sz="1100" dirty="0"/>
              <a:t>China’s Technology Ambitions Could Upset the Global Trade Order, November 7, 2017, https://www.nytimes.com/2017/11/07/business/made-in-china-technology-trade.html </a:t>
            </a:r>
          </a:p>
          <a:p>
            <a:pPr marL="180939" indent="-180939" defTabSz="965008">
              <a:buFont typeface="Arial" panose="020B0604020202020204" pitchFamily="34" charset="0"/>
              <a:buChar char="•"/>
              <a:defRPr/>
            </a:pPr>
            <a:r>
              <a:rPr lang="en-US" sz="1100" dirty="0"/>
              <a:t>“Made in China 2025” is a blueprint from Germany’s “Industry 4.0” </a:t>
            </a:r>
          </a:p>
        </p:txBody>
      </p:sp>
      <p:sp>
        <p:nvSpPr>
          <p:cNvPr id="4" name="Slide Number Placeholder 3"/>
          <p:cNvSpPr>
            <a:spLocks noGrp="1"/>
          </p:cNvSpPr>
          <p:nvPr>
            <p:ph type="sldNum" sz="quarter" idx="10"/>
          </p:nvPr>
        </p:nvSpPr>
        <p:spPr/>
        <p:txBody>
          <a:bodyPr/>
          <a:lstStyle/>
          <a:p>
            <a:fld id="{364AA517-8A8E-4F67-9AAC-75BF6A1661CE}" type="slidenum">
              <a:rPr lang="en-US" smtClean="0"/>
              <a:t>8</a:t>
            </a:fld>
            <a:endParaRPr lang="en-US"/>
          </a:p>
        </p:txBody>
      </p:sp>
    </p:spTree>
    <p:extLst>
      <p:ext uri="{BB962C8B-B14F-4D97-AF65-F5344CB8AC3E}">
        <p14:creationId xmlns:p14="http://schemas.microsoft.com/office/powerpoint/2010/main" val="181826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Photo credit: Lukas </a:t>
            </a:r>
            <a:r>
              <a:rPr lang="en-US" sz="1200" kern="1200">
                <a:solidFill>
                  <a:schemeClr val="tx1"/>
                </a:solidFill>
                <a:effectLst/>
                <a:latin typeface="+mn-lt"/>
                <a:ea typeface="+mn-ea"/>
                <a:cs typeface="+mn-cs"/>
              </a:rPr>
              <a:t>Budimaier</a:t>
            </a:r>
            <a:endParaRPr lang="en-US"/>
          </a:p>
        </p:txBody>
      </p:sp>
      <p:sp>
        <p:nvSpPr>
          <p:cNvPr id="4" name="Slide Number Placeholder 3"/>
          <p:cNvSpPr>
            <a:spLocks noGrp="1"/>
          </p:cNvSpPr>
          <p:nvPr>
            <p:ph type="sldNum" sz="quarter" idx="10"/>
          </p:nvPr>
        </p:nvSpPr>
        <p:spPr/>
        <p:txBody>
          <a:bodyPr/>
          <a:lstStyle/>
          <a:p>
            <a:fld id="{C77C3DF1-6328-464B-9F0B-CF8E69D181D4}" type="slidenum">
              <a:rPr lang="en-US" smtClean="0"/>
              <a:t>11</a:t>
            </a:fld>
            <a:endParaRPr lang="en-US"/>
          </a:p>
        </p:txBody>
      </p:sp>
    </p:spTree>
    <p:extLst>
      <p:ext uri="{BB962C8B-B14F-4D97-AF65-F5344CB8AC3E}">
        <p14:creationId xmlns:p14="http://schemas.microsoft.com/office/powerpoint/2010/main" val="76477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008">
              <a:defRPr/>
            </a:pPr>
            <a:r>
              <a:rPr lang="en-US" dirty="0"/>
              <a:t>Findings of the Investigation into China’s Acts, Policies, and Practices Related to Technology Transfer, Intellectual Property, and Innovation Under Section 301 of the Trade Act of 1974, March 22, 2018, https://ustr.gov/sites/default/files/Section%20301%20FINAL.PDF</a:t>
            </a:r>
          </a:p>
          <a:p>
            <a:pPr defTabSz="965008">
              <a:defRPr/>
            </a:pPr>
            <a:r>
              <a:rPr lang="en-US" dirty="0">
                <a:latin typeface="Leelawadee UI" panose="020B0502040204020203" pitchFamily="34" charset="-34"/>
                <a:cs typeface="Leelawadee UI" panose="020B0502040204020203" pitchFamily="34" charset="-34"/>
              </a:rPr>
              <a:t>3PLA - China’s People’s Liberation Army, Third Department - </a:t>
            </a:r>
            <a:r>
              <a:rPr lang="en-US" dirty="0"/>
              <a:t>China’s equivalent to the U.S. National Security Administration — is crucial to the country’s military strategy, responsible for monitoring much of the world’s communications for threats and commercial opportunities. </a:t>
            </a:r>
          </a:p>
          <a:p>
            <a:pPr defTabSz="965008">
              <a:defRPr/>
            </a:pPr>
            <a:r>
              <a:rPr lang="en-US" dirty="0">
                <a:latin typeface="Leelawadee UI" panose="020B0502040204020203" pitchFamily="34" charset="-34"/>
                <a:cs typeface="Leelawadee UI" panose="020B0502040204020203" pitchFamily="34" charset="-34"/>
              </a:rPr>
              <a:t>Example: The Office of the U.S. Trade Representative recently reported that China’s intelligence agency, 3PLA, infiltrated Westinghouse servers and stole trade secrets in 2010 and 2011. </a:t>
            </a:r>
          </a:p>
        </p:txBody>
      </p:sp>
      <p:sp>
        <p:nvSpPr>
          <p:cNvPr id="4" name="Slide Number Placeholder 3"/>
          <p:cNvSpPr>
            <a:spLocks noGrp="1"/>
          </p:cNvSpPr>
          <p:nvPr>
            <p:ph type="sldNum" sz="quarter" idx="10"/>
          </p:nvPr>
        </p:nvSpPr>
        <p:spPr/>
        <p:txBody>
          <a:bodyPr/>
          <a:lstStyle/>
          <a:p>
            <a:fld id="{364AA517-8A8E-4F67-9AAC-75BF6A1661CE}" type="slidenum">
              <a:rPr lang="en-US" smtClean="0"/>
              <a:t>12</a:t>
            </a:fld>
            <a:endParaRPr lang="en-US"/>
          </a:p>
        </p:txBody>
      </p:sp>
    </p:spTree>
    <p:extLst>
      <p:ext uri="{BB962C8B-B14F-4D97-AF65-F5344CB8AC3E}">
        <p14:creationId xmlns:p14="http://schemas.microsoft.com/office/powerpoint/2010/main" val="143403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77C3DF1-6328-464B-9F0B-CF8E69D181D4}" type="slidenum">
              <a:rPr lang="en-US" smtClean="0"/>
              <a:t>13</a:t>
            </a:fld>
            <a:endParaRPr lang="en-US"/>
          </a:p>
        </p:txBody>
      </p:sp>
    </p:spTree>
    <p:extLst>
      <p:ext uri="{BB962C8B-B14F-4D97-AF65-F5344CB8AC3E}">
        <p14:creationId xmlns:p14="http://schemas.microsoft.com/office/powerpoint/2010/main" val="84942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3A5F-07CC-4AE7-A87B-35F4B028B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23B3B3-D4B1-4A91-AE66-A5CC4CA35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0544A6-527D-4783-832B-5FB80603377E}"/>
              </a:ext>
            </a:extLst>
          </p:cNvPr>
          <p:cNvSpPr>
            <a:spLocks noGrp="1"/>
          </p:cNvSpPr>
          <p:nvPr>
            <p:ph type="dt" sz="half" idx="10"/>
          </p:nvPr>
        </p:nvSpPr>
        <p:spPr/>
        <p:txBody>
          <a:bodyPr/>
          <a:lstStyle/>
          <a:p>
            <a:fld id="{B8DA4A44-D676-41DA-A8E1-C97D44989AAD}" type="datetimeFigureOut">
              <a:rPr lang="en-US" smtClean="0"/>
              <a:t>11/13/2018</a:t>
            </a:fld>
            <a:endParaRPr lang="en-US"/>
          </a:p>
        </p:txBody>
      </p:sp>
      <p:sp>
        <p:nvSpPr>
          <p:cNvPr id="5" name="Footer Placeholder 4">
            <a:extLst>
              <a:ext uri="{FF2B5EF4-FFF2-40B4-BE49-F238E27FC236}">
                <a16:creationId xmlns:a16="http://schemas.microsoft.com/office/drawing/2014/main" id="{C8E27CEB-F206-40A9-8082-178D0BD25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E83A2-BE5F-46D4-9177-1AE18E5168F1}"/>
              </a:ext>
            </a:extLst>
          </p:cNvPr>
          <p:cNvSpPr>
            <a:spLocks noGrp="1"/>
          </p:cNvSpPr>
          <p:nvPr>
            <p:ph type="sldNum" sz="quarter" idx="12"/>
          </p:nvPr>
        </p:nvSpPr>
        <p:spPr/>
        <p:txBody>
          <a:bodyPr/>
          <a:lstStyle/>
          <a:p>
            <a:fld id="{2B6A04D6-42D1-4119-AD02-34FF0C9AFDF8}" type="slidenum">
              <a:rPr lang="en-US" smtClean="0"/>
              <a:t>‹#›</a:t>
            </a:fld>
            <a:endParaRPr lang="en-US"/>
          </a:p>
        </p:txBody>
      </p:sp>
    </p:spTree>
    <p:extLst>
      <p:ext uri="{BB962C8B-B14F-4D97-AF65-F5344CB8AC3E}">
        <p14:creationId xmlns:p14="http://schemas.microsoft.com/office/powerpoint/2010/main" val="120118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31B4-7A8F-415F-9CC9-433B5720D4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948259-F1BA-4813-AB63-05E1639E5B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2503E-5533-4746-BE06-FE0506198265}"/>
              </a:ext>
            </a:extLst>
          </p:cNvPr>
          <p:cNvSpPr>
            <a:spLocks noGrp="1"/>
          </p:cNvSpPr>
          <p:nvPr>
            <p:ph type="dt" sz="half" idx="10"/>
          </p:nvPr>
        </p:nvSpPr>
        <p:spPr/>
        <p:txBody>
          <a:bodyPr/>
          <a:lstStyle/>
          <a:p>
            <a:fld id="{B8DA4A44-D676-41DA-A8E1-C97D44989AAD}" type="datetimeFigureOut">
              <a:rPr lang="en-US" smtClean="0"/>
              <a:t>11/13/2018</a:t>
            </a:fld>
            <a:endParaRPr lang="en-US"/>
          </a:p>
        </p:txBody>
      </p:sp>
      <p:sp>
        <p:nvSpPr>
          <p:cNvPr id="5" name="Footer Placeholder 4">
            <a:extLst>
              <a:ext uri="{FF2B5EF4-FFF2-40B4-BE49-F238E27FC236}">
                <a16:creationId xmlns:a16="http://schemas.microsoft.com/office/drawing/2014/main" id="{F7C8FD43-07E5-47C8-B80F-7D54AC0BC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D96D1-C741-490F-ADC2-0CAE8198CBA7}"/>
              </a:ext>
            </a:extLst>
          </p:cNvPr>
          <p:cNvSpPr>
            <a:spLocks noGrp="1"/>
          </p:cNvSpPr>
          <p:nvPr>
            <p:ph type="sldNum" sz="quarter" idx="12"/>
          </p:nvPr>
        </p:nvSpPr>
        <p:spPr/>
        <p:txBody>
          <a:bodyPr/>
          <a:lstStyle/>
          <a:p>
            <a:fld id="{2B6A04D6-42D1-4119-AD02-34FF0C9AFDF8}" type="slidenum">
              <a:rPr lang="en-US" smtClean="0"/>
              <a:t>‹#›</a:t>
            </a:fld>
            <a:endParaRPr lang="en-US"/>
          </a:p>
        </p:txBody>
      </p:sp>
    </p:spTree>
    <p:extLst>
      <p:ext uri="{BB962C8B-B14F-4D97-AF65-F5344CB8AC3E}">
        <p14:creationId xmlns:p14="http://schemas.microsoft.com/office/powerpoint/2010/main" val="251305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1439A3-8568-449C-A2BA-769BCA8DF9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91DF7A-EDB1-4625-9101-3CA9BAF444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E4899-BA2F-4F10-81C3-E3F78BED097C}"/>
              </a:ext>
            </a:extLst>
          </p:cNvPr>
          <p:cNvSpPr>
            <a:spLocks noGrp="1"/>
          </p:cNvSpPr>
          <p:nvPr>
            <p:ph type="dt" sz="half" idx="10"/>
          </p:nvPr>
        </p:nvSpPr>
        <p:spPr/>
        <p:txBody>
          <a:bodyPr/>
          <a:lstStyle/>
          <a:p>
            <a:fld id="{B8DA4A44-D676-41DA-A8E1-C97D44989AAD}" type="datetimeFigureOut">
              <a:rPr lang="en-US" smtClean="0"/>
              <a:t>11/13/2018</a:t>
            </a:fld>
            <a:endParaRPr lang="en-US"/>
          </a:p>
        </p:txBody>
      </p:sp>
      <p:sp>
        <p:nvSpPr>
          <p:cNvPr id="5" name="Footer Placeholder 4">
            <a:extLst>
              <a:ext uri="{FF2B5EF4-FFF2-40B4-BE49-F238E27FC236}">
                <a16:creationId xmlns:a16="http://schemas.microsoft.com/office/drawing/2014/main" id="{94DA2C3D-C365-4A07-BC7C-15DF9870C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252C8-FD17-46AD-B235-044F2DABDEDF}"/>
              </a:ext>
            </a:extLst>
          </p:cNvPr>
          <p:cNvSpPr>
            <a:spLocks noGrp="1"/>
          </p:cNvSpPr>
          <p:nvPr>
            <p:ph type="sldNum" sz="quarter" idx="12"/>
          </p:nvPr>
        </p:nvSpPr>
        <p:spPr/>
        <p:txBody>
          <a:bodyPr/>
          <a:lstStyle/>
          <a:p>
            <a:fld id="{2B6A04D6-42D1-4119-AD02-34FF0C9AFDF8}" type="slidenum">
              <a:rPr lang="en-US" smtClean="0"/>
              <a:t>‹#›</a:t>
            </a:fld>
            <a:endParaRPr lang="en-US"/>
          </a:p>
        </p:txBody>
      </p:sp>
    </p:spTree>
    <p:extLst>
      <p:ext uri="{BB962C8B-B14F-4D97-AF65-F5344CB8AC3E}">
        <p14:creationId xmlns:p14="http://schemas.microsoft.com/office/powerpoint/2010/main" val="48456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46FF-E917-4FEC-A357-43B4E58B77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350FF6-6014-40FA-B7AC-6600C3F702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464C0-E155-4BA7-8791-B6F8EB80CF26}"/>
              </a:ext>
            </a:extLst>
          </p:cNvPr>
          <p:cNvSpPr>
            <a:spLocks noGrp="1"/>
          </p:cNvSpPr>
          <p:nvPr>
            <p:ph type="dt" sz="half" idx="10"/>
          </p:nvPr>
        </p:nvSpPr>
        <p:spPr/>
        <p:txBody>
          <a:bodyPr/>
          <a:lstStyle/>
          <a:p>
            <a:fld id="{B8DA4A44-D676-41DA-A8E1-C97D44989AAD}" type="datetimeFigureOut">
              <a:rPr lang="en-US" smtClean="0"/>
              <a:t>11/13/2018</a:t>
            </a:fld>
            <a:endParaRPr lang="en-US"/>
          </a:p>
        </p:txBody>
      </p:sp>
      <p:sp>
        <p:nvSpPr>
          <p:cNvPr id="5" name="Footer Placeholder 4">
            <a:extLst>
              <a:ext uri="{FF2B5EF4-FFF2-40B4-BE49-F238E27FC236}">
                <a16:creationId xmlns:a16="http://schemas.microsoft.com/office/drawing/2014/main" id="{2E181555-569B-44EF-8CD8-2FD9D6433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509ED-086D-48EC-9857-139B5D0D22DF}"/>
              </a:ext>
            </a:extLst>
          </p:cNvPr>
          <p:cNvSpPr>
            <a:spLocks noGrp="1"/>
          </p:cNvSpPr>
          <p:nvPr>
            <p:ph type="sldNum" sz="quarter" idx="12"/>
          </p:nvPr>
        </p:nvSpPr>
        <p:spPr/>
        <p:txBody>
          <a:bodyPr/>
          <a:lstStyle/>
          <a:p>
            <a:fld id="{2B6A04D6-42D1-4119-AD02-34FF0C9AFDF8}" type="slidenum">
              <a:rPr lang="en-US" smtClean="0"/>
              <a:t>‹#›</a:t>
            </a:fld>
            <a:endParaRPr lang="en-US"/>
          </a:p>
        </p:txBody>
      </p:sp>
    </p:spTree>
    <p:extLst>
      <p:ext uri="{BB962C8B-B14F-4D97-AF65-F5344CB8AC3E}">
        <p14:creationId xmlns:p14="http://schemas.microsoft.com/office/powerpoint/2010/main" val="354992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852D-AF26-475A-AA8C-E6BF60392B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C9DD38-22EB-4FD9-A4F1-90AC09F3CD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A2F4B7-C154-4537-9183-AA6684245412}"/>
              </a:ext>
            </a:extLst>
          </p:cNvPr>
          <p:cNvSpPr>
            <a:spLocks noGrp="1"/>
          </p:cNvSpPr>
          <p:nvPr>
            <p:ph type="dt" sz="half" idx="10"/>
          </p:nvPr>
        </p:nvSpPr>
        <p:spPr/>
        <p:txBody>
          <a:bodyPr/>
          <a:lstStyle/>
          <a:p>
            <a:fld id="{B8DA4A44-D676-41DA-A8E1-C97D44989AAD}" type="datetimeFigureOut">
              <a:rPr lang="en-US" smtClean="0"/>
              <a:t>11/13/2018</a:t>
            </a:fld>
            <a:endParaRPr lang="en-US"/>
          </a:p>
        </p:txBody>
      </p:sp>
      <p:sp>
        <p:nvSpPr>
          <p:cNvPr id="5" name="Footer Placeholder 4">
            <a:extLst>
              <a:ext uri="{FF2B5EF4-FFF2-40B4-BE49-F238E27FC236}">
                <a16:creationId xmlns:a16="http://schemas.microsoft.com/office/drawing/2014/main" id="{369F65B9-3AE8-49B3-BC78-047A03C38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F8B58-8E06-47C2-B5D7-BB03D12D4F12}"/>
              </a:ext>
            </a:extLst>
          </p:cNvPr>
          <p:cNvSpPr>
            <a:spLocks noGrp="1"/>
          </p:cNvSpPr>
          <p:nvPr>
            <p:ph type="sldNum" sz="quarter" idx="12"/>
          </p:nvPr>
        </p:nvSpPr>
        <p:spPr/>
        <p:txBody>
          <a:bodyPr/>
          <a:lstStyle/>
          <a:p>
            <a:fld id="{2B6A04D6-42D1-4119-AD02-34FF0C9AFDF8}" type="slidenum">
              <a:rPr lang="en-US" smtClean="0"/>
              <a:t>‹#›</a:t>
            </a:fld>
            <a:endParaRPr lang="en-US"/>
          </a:p>
        </p:txBody>
      </p:sp>
    </p:spTree>
    <p:extLst>
      <p:ext uri="{BB962C8B-B14F-4D97-AF65-F5344CB8AC3E}">
        <p14:creationId xmlns:p14="http://schemas.microsoft.com/office/powerpoint/2010/main" val="253472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3121-43DA-4431-89A4-2F399238A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F2008-77C8-45B3-A5D1-E2706E891F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C53AA-EDBC-45EA-B73C-2AC07FBF0C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86D34D-9357-41C5-960D-607301E47780}"/>
              </a:ext>
            </a:extLst>
          </p:cNvPr>
          <p:cNvSpPr>
            <a:spLocks noGrp="1"/>
          </p:cNvSpPr>
          <p:nvPr>
            <p:ph type="dt" sz="half" idx="10"/>
          </p:nvPr>
        </p:nvSpPr>
        <p:spPr/>
        <p:txBody>
          <a:bodyPr/>
          <a:lstStyle/>
          <a:p>
            <a:fld id="{B8DA4A44-D676-41DA-A8E1-C97D44989AAD}" type="datetimeFigureOut">
              <a:rPr lang="en-US" smtClean="0"/>
              <a:t>11/13/2018</a:t>
            </a:fld>
            <a:endParaRPr lang="en-US"/>
          </a:p>
        </p:txBody>
      </p:sp>
      <p:sp>
        <p:nvSpPr>
          <p:cNvPr id="6" name="Footer Placeholder 5">
            <a:extLst>
              <a:ext uri="{FF2B5EF4-FFF2-40B4-BE49-F238E27FC236}">
                <a16:creationId xmlns:a16="http://schemas.microsoft.com/office/drawing/2014/main" id="{6424C732-C19A-4293-994F-CA889A151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6C738-BF6E-4353-8BB6-25C8E980E840}"/>
              </a:ext>
            </a:extLst>
          </p:cNvPr>
          <p:cNvSpPr>
            <a:spLocks noGrp="1"/>
          </p:cNvSpPr>
          <p:nvPr>
            <p:ph type="sldNum" sz="quarter" idx="12"/>
          </p:nvPr>
        </p:nvSpPr>
        <p:spPr/>
        <p:txBody>
          <a:bodyPr/>
          <a:lstStyle/>
          <a:p>
            <a:fld id="{2B6A04D6-42D1-4119-AD02-34FF0C9AFDF8}" type="slidenum">
              <a:rPr lang="en-US" smtClean="0"/>
              <a:t>‹#›</a:t>
            </a:fld>
            <a:endParaRPr lang="en-US"/>
          </a:p>
        </p:txBody>
      </p:sp>
    </p:spTree>
    <p:extLst>
      <p:ext uri="{BB962C8B-B14F-4D97-AF65-F5344CB8AC3E}">
        <p14:creationId xmlns:p14="http://schemas.microsoft.com/office/powerpoint/2010/main" val="103909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5A0A-298E-4687-B194-53F5A30058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4172E2-271F-4B16-ACD5-FADD7AB91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65B386-37C3-42D7-81DD-FD6C3ACEA3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4B62E-F426-49FD-B82F-57B0531A9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B4783B-CD00-40D6-893F-56FFF0E1D6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E4B62F-7347-4ED9-904E-823D4EB0D342}"/>
              </a:ext>
            </a:extLst>
          </p:cNvPr>
          <p:cNvSpPr>
            <a:spLocks noGrp="1"/>
          </p:cNvSpPr>
          <p:nvPr>
            <p:ph type="dt" sz="half" idx="10"/>
          </p:nvPr>
        </p:nvSpPr>
        <p:spPr/>
        <p:txBody>
          <a:bodyPr/>
          <a:lstStyle/>
          <a:p>
            <a:fld id="{B8DA4A44-D676-41DA-A8E1-C97D44989AAD}" type="datetimeFigureOut">
              <a:rPr lang="en-US" smtClean="0"/>
              <a:t>11/13/2018</a:t>
            </a:fld>
            <a:endParaRPr lang="en-US"/>
          </a:p>
        </p:txBody>
      </p:sp>
      <p:sp>
        <p:nvSpPr>
          <p:cNvPr id="8" name="Footer Placeholder 7">
            <a:extLst>
              <a:ext uri="{FF2B5EF4-FFF2-40B4-BE49-F238E27FC236}">
                <a16:creationId xmlns:a16="http://schemas.microsoft.com/office/drawing/2014/main" id="{CDF34ED9-50FD-43BD-984F-BBD94EA2F2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4DC3A7-2A7E-4F89-8967-9ADDAED15967}"/>
              </a:ext>
            </a:extLst>
          </p:cNvPr>
          <p:cNvSpPr>
            <a:spLocks noGrp="1"/>
          </p:cNvSpPr>
          <p:nvPr>
            <p:ph type="sldNum" sz="quarter" idx="12"/>
          </p:nvPr>
        </p:nvSpPr>
        <p:spPr/>
        <p:txBody>
          <a:bodyPr/>
          <a:lstStyle/>
          <a:p>
            <a:fld id="{2B6A04D6-42D1-4119-AD02-34FF0C9AFDF8}" type="slidenum">
              <a:rPr lang="en-US" smtClean="0"/>
              <a:t>‹#›</a:t>
            </a:fld>
            <a:endParaRPr lang="en-US"/>
          </a:p>
        </p:txBody>
      </p:sp>
    </p:spTree>
    <p:extLst>
      <p:ext uri="{BB962C8B-B14F-4D97-AF65-F5344CB8AC3E}">
        <p14:creationId xmlns:p14="http://schemas.microsoft.com/office/powerpoint/2010/main" val="256483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B025-B393-445E-A0D7-2CD7E7D477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1B8690-500F-4F86-ADB6-91E0A37B6D93}"/>
              </a:ext>
            </a:extLst>
          </p:cNvPr>
          <p:cNvSpPr>
            <a:spLocks noGrp="1"/>
          </p:cNvSpPr>
          <p:nvPr>
            <p:ph type="dt" sz="half" idx="10"/>
          </p:nvPr>
        </p:nvSpPr>
        <p:spPr/>
        <p:txBody>
          <a:bodyPr/>
          <a:lstStyle/>
          <a:p>
            <a:fld id="{B8DA4A44-D676-41DA-A8E1-C97D44989AAD}" type="datetimeFigureOut">
              <a:rPr lang="en-US" smtClean="0"/>
              <a:t>11/13/2018</a:t>
            </a:fld>
            <a:endParaRPr lang="en-US"/>
          </a:p>
        </p:txBody>
      </p:sp>
      <p:sp>
        <p:nvSpPr>
          <p:cNvPr id="4" name="Footer Placeholder 3">
            <a:extLst>
              <a:ext uri="{FF2B5EF4-FFF2-40B4-BE49-F238E27FC236}">
                <a16:creationId xmlns:a16="http://schemas.microsoft.com/office/drawing/2014/main" id="{2E258896-BF45-479B-852A-66B2602652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BE49F3-3069-4C68-9F93-1DFEFADDF904}"/>
              </a:ext>
            </a:extLst>
          </p:cNvPr>
          <p:cNvSpPr>
            <a:spLocks noGrp="1"/>
          </p:cNvSpPr>
          <p:nvPr>
            <p:ph type="sldNum" sz="quarter" idx="12"/>
          </p:nvPr>
        </p:nvSpPr>
        <p:spPr/>
        <p:txBody>
          <a:bodyPr/>
          <a:lstStyle/>
          <a:p>
            <a:fld id="{2B6A04D6-42D1-4119-AD02-34FF0C9AFDF8}" type="slidenum">
              <a:rPr lang="en-US" smtClean="0"/>
              <a:t>‹#›</a:t>
            </a:fld>
            <a:endParaRPr lang="en-US"/>
          </a:p>
        </p:txBody>
      </p:sp>
    </p:spTree>
    <p:extLst>
      <p:ext uri="{BB962C8B-B14F-4D97-AF65-F5344CB8AC3E}">
        <p14:creationId xmlns:p14="http://schemas.microsoft.com/office/powerpoint/2010/main" val="78804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74445-A3FF-4128-9652-5E2B3DC6C4FA}"/>
              </a:ext>
            </a:extLst>
          </p:cNvPr>
          <p:cNvSpPr>
            <a:spLocks noGrp="1"/>
          </p:cNvSpPr>
          <p:nvPr>
            <p:ph type="dt" sz="half" idx="10"/>
          </p:nvPr>
        </p:nvSpPr>
        <p:spPr/>
        <p:txBody>
          <a:bodyPr/>
          <a:lstStyle/>
          <a:p>
            <a:fld id="{B8DA4A44-D676-41DA-A8E1-C97D44989AAD}" type="datetimeFigureOut">
              <a:rPr lang="en-US" smtClean="0"/>
              <a:t>11/13/2018</a:t>
            </a:fld>
            <a:endParaRPr lang="en-US"/>
          </a:p>
        </p:txBody>
      </p:sp>
      <p:sp>
        <p:nvSpPr>
          <p:cNvPr id="3" name="Footer Placeholder 2">
            <a:extLst>
              <a:ext uri="{FF2B5EF4-FFF2-40B4-BE49-F238E27FC236}">
                <a16:creationId xmlns:a16="http://schemas.microsoft.com/office/drawing/2014/main" id="{5470BD9C-D1BF-49C9-89ED-BB8AB68314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1CF360-243B-4B40-B9C8-4CCC8F754DDB}"/>
              </a:ext>
            </a:extLst>
          </p:cNvPr>
          <p:cNvSpPr>
            <a:spLocks noGrp="1"/>
          </p:cNvSpPr>
          <p:nvPr>
            <p:ph type="sldNum" sz="quarter" idx="12"/>
          </p:nvPr>
        </p:nvSpPr>
        <p:spPr/>
        <p:txBody>
          <a:bodyPr/>
          <a:lstStyle/>
          <a:p>
            <a:fld id="{2B6A04D6-42D1-4119-AD02-34FF0C9AFDF8}" type="slidenum">
              <a:rPr lang="en-US" smtClean="0"/>
              <a:t>‹#›</a:t>
            </a:fld>
            <a:endParaRPr lang="en-US"/>
          </a:p>
        </p:txBody>
      </p:sp>
    </p:spTree>
    <p:extLst>
      <p:ext uri="{BB962C8B-B14F-4D97-AF65-F5344CB8AC3E}">
        <p14:creationId xmlns:p14="http://schemas.microsoft.com/office/powerpoint/2010/main" val="123071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349B-C8B5-4941-BEF1-753286F15A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97E64D-1A2A-4CFE-94C9-C3A5EB2294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A8E97-1AB5-4433-8CBB-BF4C32613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D22FF6-A7A5-42B5-87B7-7EBAB729B56B}"/>
              </a:ext>
            </a:extLst>
          </p:cNvPr>
          <p:cNvSpPr>
            <a:spLocks noGrp="1"/>
          </p:cNvSpPr>
          <p:nvPr>
            <p:ph type="dt" sz="half" idx="10"/>
          </p:nvPr>
        </p:nvSpPr>
        <p:spPr/>
        <p:txBody>
          <a:bodyPr/>
          <a:lstStyle/>
          <a:p>
            <a:fld id="{B8DA4A44-D676-41DA-A8E1-C97D44989AAD}" type="datetimeFigureOut">
              <a:rPr lang="en-US" smtClean="0"/>
              <a:t>11/13/2018</a:t>
            </a:fld>
            <a:endParaRPr lang="en-US"/>
          </a:p>
        </p:txBody>
      </p:sp>
      <p:sp>
        <p:nvSpPr>
          <p:cNvPr id="6" name="Footer Placeholder 5">
            <a:extLst>
              <a:ext uri="{FF2B5EF4-FFF2-40B4-BE49-F238E27FC236}">
                <a16:creationId xmlns:a16="http://schemas.microsoft.com/office/drawing/2014/main" id="{2A77CC94-D364-41A1-BB1F-0EF569364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5A8D2-FDAB-4DDB-BCC1-F2402D045C50}"/>
              </a:ext>
            </a:extLst>
          </p:cNvPr>
          <p:cNvSpPr>
            <a:spLocks noGrp="1"/>
          </p:cNvSpPr>
          <p:nvPr>
            <p:ph type="sldNum" sz="quarter" idx="12"/>
          </p:nvPr>
        </p:nvSpPr>
        <p:spPr/>
        <p:txBody>
          <a:bodyPr/>
          <a:lstStyle/>
          <a:p>
            <a:fld id="{2B6A04D6-42D1-4119-AD02-34FF0C9AFDF8}" type="slidenum">
              <a:rPr lang="en-US" smtClean="0"/>
              <a:t>‹#›</a:t>
            </a:fld>
            <a:endParaRPr lang="en-US"/>
          </a:p>
        </p:txBody>
      </p:sp>
    </p:spTree>
    <p:extLst>
      <p:ext uri="{BB962C8B-B14F-4D97-AF65-F5344CB8AC3E}">
        <p14:creationId xmlns:p14="http://schemas.microsoft.com/office/powerpoint/2010/main" val="348485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F66A-F526-473D-90B5-8E0A2C874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1E23EF-3F0E-4B2C-8ADE-B63004F6D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186716-AA2D-4D14-839A-776FD4E08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40F912-AF26-484F-989C-69E766FE74C2}"/>
              </a:ext>
            </a:extLst>
          </p:cNvPr>
          <p:cNvSpPr>
            <a:spLocks noGrp="1"/>
          </p:cNvSpPr>
          <p:nvPr>
            <p:ph type="dt" sz="half" idx="10"/>
          </p:nvPr>
        </p:nvSpPr>
        <p:spPr/>
        <p:txBody>
          <a:bodyPr/>
          <a:lstStyle/>
          <a:p>
            <a:fld id="{B8DA4A44-D676-41DA-A8E1-C97D44989AAD}" type="datetimeFigureOut">
              <a:rPr lang="en-US" smtClean="0"/>
              <a:t>11/13/2018</a:t>
            </a:fld>
            <a:endParaRPr lang="en-US"/>
          </a:p>
        </p:txBody>
      </p:sp>
      <p:sp>
        <p:nvSpPr>
          <p:cNvPr id="6" name="Footer Placeholder 5">
            <a:extLst>
              <a:ext uri="{FF2B5EF4-FFF2-40B4-BE49-F238E27FC236}">
                <a16:creationId xmlns:a16="http://schemas.microsoft.com/office/drawing/2014/main" id="{41B422BE-CA5D-4992-9A22-62761C2145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E0C17-DC33-446F-83DE-C47E52054EA5}"/>
              </a:ext>
            </a:extLst>
          </p:cNvPr>
          <p:cNvSpPr>
            <a:spLocks noGrp="1"/>
          </p:cNvSpPr>
          <p:nvPr>
            <p:ph type="sldNum" sz="quarter" idx="12"/>
          </p:nvPr>
        </p:nvSpPr>
        <p:spPr/>
        <p:txBody>
          <a:bodyPr/>
          <a:lstStyle/>
          <a:p>
            <a:fld id="{2B6A04D6-42D1-4119-AD02-34FF0C9AFDF8}" type="slidenum">
              <a:rPr lang="en-US" smtClean="0"/>
              <a:t>‹#›</a:t>
            </a:fld>
            <a:endParaRPr lang="en-US"/>
          </a:p>
        </p:txBody>
      </p:sp>
    </p:spTree>
    <p:extLst>
      <p:ext uri="{BB962C8B-B14F-4D97-AF65-F5344CB8AC3E}">
        <p14:creationId xmlns:p14="http://schemas.microsoft.com/office/powerpoint/2010/main" val="408874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F6D311-E236-45B3-AA24-2709F896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E33188-3ECF-4171-B7C9-D12927677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8CCB5-3181-4269-AF04-C6187229B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A4A44-D676-41DA-A8E1-C97D44989AAD}" type="datetimeFigureOut">
              <a:rPr lang="en-US" smtClean="0"/>
              <a:t>11/13/2018</a:t>
            </a:fld>
            <a:endParaRPr lang="en-US"/>
          </a:p>
        </p:txBody>
      </p:sp>
      <p:sp>
        <p:nvSpPr>
          <p:cNvPr id="5" name="Footer Placeholder 4">
            <a:extLst>
              <a:ext uri="{FF2B5EF4-FFF2-40B4-BE49-F238E27FC236}">
                <a16:creationId xmlns:a16="http://schemas.microsoft.com/office/drawing/2014/main" id="{71A768C9-2106-48CB-B349-C71BAD257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DEF47D-1267-4DAE-A191-4CE6AD344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A04D6-42D1-4119-AD02-34FF0C9AFDF8}" type="slidenum">
              <a:rPr lang="en-US" smtClean="0"/>
              <a:t>‹#›</a:t>
            </a:fld>
            <a:endParaRPr lang="en-US"/>
          </a:p>
        </p:txBody>
      </p:sp>
    </p:spTree>
    <p:extLst>
      <p:ext uri="{BB962C8B-B14F-4D97-AF65-F5344CB8AC3E}">
        <p14:creationId xmlns:p14="http://schemas.microsoft.com/office/powerpoint/2010/main" val="2787139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netp.eu/wp-content/uploads/2018/06/HTR-Report-Ministry-of-Energy-Poland.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C90AA6C-2FD7-4A71-85C5-2154EE1E6755}"/>
              </a:ext>
            </a:extLst>
          </p:cNvPr>
          <p:cNvSpPr>
            <a:spLocks noGrp="1"/>
          </p:cNvSpPr>
          <p:nvPr>
            <p:ph type="subTitle" idx="1"/>
          </p:nvPr>
        </p:nvSpPr>
        <p:spPr>
          <a:xfrm>
            <a:off x="2695194" y="5331417"/>
            <a:ext cx="6801612" cy="1170983"/>
          </a:xfrm>
        </p:spPr>
        <p:txBody>
          <a:bodyPr>
            <a:normAutofit/>
          </a:bodyPr>
          <a:lstStyle/>
          <a:p>
            <a:r>
              <a:rPr lang="en-US" dirty="0">
                <a:solidFill>
                  <a:srgbClr val="FFFFFF"/>
                </a:solidFill>
              </a:rPr>
              <a:t>Workshop 2 – GNI Geopolitics &amp; Global Competition</a:t>
            </a:r>
          </a:p>
          <a:p>
            <a:r>
              <a:rPr lang="en-US" sz="1800" dirty="0">
                <a:solidFill>
                  <a:srgbClr val="FFFFFF"/>
                </a:solidFill>
              </a:rPr>
              <a:t>November 15, 2018</a:t>
            </a:r>
          </a:p>
          <a:p>
            <a:r>
              <a:rPr lang="en-US" sz="1800" dirty="0">
                <a:solidFill>
                  <a:srgbClr val="FFFFFF"/>
                </a:solidFill>
              </a:rPr>
              <a:t>Ken Luongo</a:t>
            </a:r>
          </a:p>
          <a:p>
            <a:endParaRPr lang="en-US" sz="1800" dirty="0">
              <a:solidFill>
                <a:srgbClr val="FFFFFF"/>
              </a:solidFill>
            </a:endParaRPr>
          </a:p>
        </p:txBody>
      </p:sp>
      <p:pic>
        <p:nvPicPr>
          <p:cNvPr id="5" name="Picture 4" descr="A screenshot of a computer&#10;&#10;Description generated with very high confidence">
            <a:extLst>
              <a:ext uri="{FF2B5EF4-FFF2-40B4-BE49-F238E27FC236}">
                <a16:creationId xmlns:a16="http://schemas.microsoft.com/office/drawing/2014/main" id="{59632198-E6D6-4357-81C3-EF89F1E669EC}"/>
              </a:ext>
            </a:extLst>
          </p:cNvPr>
          <p:cNvPicPr>
            <a:picLocks noChangeAspect="1"/>
          </p:cNvPicPr>
          <p:nvPr/>
        </p:nvPicPr>
        <p:blipFill rotWithShape="1">
          <a:blip r:embed="rId2"/>
          <a:srcRect l="64048" t="18396" r="15357" b="15318"/>
          <a:stretch/>
        </p:blipFill>
        <p:spPr>
          <a:xfrm>
            <a:off x="6848850" y="422858"/>
            <a:ext cx="3767489" cy="3971217"/>
          </a:xfrm>
          <a:prstGeom prst="rect">
            <a:avLst/>
          </a:prstGeom>
        </p:spPr>
      </p:pic>
      <p:pic>
        <p:nvPicPr>
          <p:cNvPr id="7" name="Picture 6">
            <a:extLst>
              <a:ext uri="{FF2B5EF4-FFF2-40B4-BE49-F238E27FC236}">
                <a16:creationId xmlns:a16="http://schemas.microsoft.com/office/drawing/2014/main" id="{04AC6BEF-4AF8-40C0-86FB-E01CF0EA55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1070" y="1576522"/>
            <a:ext cx="5154930" cy="1323975"/>
          </a:xfrm>
          <a:prstGeom prst="rect">
            <a:avLst/>
          </a:prstGeom>
          <a:noFill/>
          <a:ln>
            <a:noFill/>
          </a:ln>
        </p:spPr>
      </p:pic>
    </p:spTree>
    <p:extLst>
      <p:ext uri="{BB962C8B-B14F-4D97-AF65-F5344CB8AC3E}">
        <p14:creationId xmlns:p14="http://schemas.microsoft.com/office/powerpoint/2010/main" val="46956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F24614-8C72-4B5A-823C-6BEC79F9C24A}"/>
              </a:ext>
            </a:extLst>
          </p:cNvPr>
          <p:cNvSpPr>
            <a:spLocks noGrp="1"/>
          </p:cNvSpPr>
          <p:nvPr>
            <p:ph type="title"/>
          </p:nvPr>
        </p:nvSpPr>
        <p:spPr>
          <a:xfrm>
            <a:off x="4384039" y="365125"/>
            <a:ext cx="7164493" cy="1325563"/>
          </a:xfrm>
        </p:spPr>
        <p:txBody>
          <a:bodyPr>
            <a:normAutofit/>
          </a:bodyPr>
          <a:lstStyle/>
          <a:p>
            <a:r>
              <a:rPr lang="en-US" dirty="0"/>
              <a:t>Example of the Challenge –</a:t>
            </a:r>
            <a:br>
              <a:rPr lang="en-US" dirty="0"/>
            </a:br>
            <a:r>
              <a:rPr lang="en-US" dirty="0"/>
              <a:t>Poland</a:t>
            </a:r>
          </a:p>
        </p:txBody>
      </p:sp>
      <p:pic>
        <p:nvPicPr>
          <p:cNvPr id="5" name="Picture 4">
            <a:hlinkClick r:id="rId2"/>
            <a:extLst>
              <a:ext uri="{FF2B5EF4-FFF2-40B4-BE49-F238E27FC236}">
                <a16:creationId xmlns:a16="http://schemas.microsoft.com/office/drawing/2014/main" id="{EC859F0C-88A8-4113-9417-BA782A9CDC26}"/>
              </a:ext>
            </a:extLst>
          </p:cNvPr>
          <p:cNvPicPr>
            <a:picLocks noChangeAspect="1"/>
          </p:cNvPicPr>
          <p:nvPr/>
        </p:nvPicPr>
        <p:blipFill>
          <a:blip r:embed="rId3"/>
          <a:stretch>
            <a:fillRect/>
          </a:stretch>
        </p:blipFill>
        <p:spPr>
          <a:xfrm>
            <a:off x="480060" y="1032986"/>
            <a:ext cx="3425957" cy="4791547"/>
          </a:xfrm>
          <a:prstGeom prst="rect">
            <a:avLst/>
          </a:prstGeom>
        </p:spPr>
      </p:pic>
      <p:sp>
        <p:nvSpPr>
          <p:cNvPr id="3" name="Content Placeholder 2">
            <a:extLst>
              <a:ext uri="{FF2B5EF4-FFF2-40B4-BE49-F238E27FC236}">
                <a16:creationId xmlns:a16="http://schemas.microsoft.com/office/drawing/2014/main" id="{A15DAD7F-9FBA-440E-84E4-0DC6B80B8321}"/>
              </a:ext>
            </a:extLst>
          </p:cNvPr>
          <p:cNvSpPr>
            <a:spLocks noGrp="1"/>
          </p:cNvSpPr>
          <p:nvPr>
            <p:ph idx="1"/>
          </p:nvPr>
        </p:nvSpPr>
        <p:spPr>
          <a:xfrm>
            <a:off x="4387515" y="2022601"/>
            <a:ext cx="7161017" cy="3147915"/>
          </a:xfrm>
        </p:spPr>
        <p:txBody>
          <a:bodyPr>
            <a:normAutofit/>
          </a:bodyPr>
          <a:lstStyle/>
          <a:p>
            <a:r>
              <a:rPr lang="en-US" sz="2400" dirty="0"/>
              <a:t>Polish Ministry of Energy released a Report in 2017 demonstrating domestic energy and economic advantages of pebble bed reactor deployment.</a:t>
            </a:r>
          </a:p>
          <a:p>
            <a:r>
              <a:rPr lang="en-US" sz="2400" dirty="0"/>
              <a:t>“The most advanced country in the implementation of HTGR technology is China” </a:t>
            </a:r>
          </a:p>
        </p:txBody>
      </p:sp>
      <p:pic>
        <p:nvPicPr>
          <p:cNvPr id="8" name="Picture 7">
            <a:extLst>
              <a:ext uri="{FF2B5EF4-FFF2-40B4-BE49-F238E27FC236}">
                <a16:creationId xmlns:a16="http://schemas.microsoft.com/office/drawing/2014/main" id="{C11141AF-D140-4DA2-9A51-34D62DA93FFD}"/>
              </a:ext>
            </a:extLst>
          </p:cNvPr>
          <p:cNvPicPr>
            <a:picLocks noChangeAspect="1"/>
          </p:cNvPicPr>
          <p:nvPr/>
        </p:nvPicPr>
        <p:blipFill rotWithShape="1">
          <a:blip r:embed="rId4"/>
          <a:srcRect l="47381" t="20570" r="37024" b="69650"/>
          <a:stretch/>
        </p:blipFill>
        <p:spPr>
          <a:xfrm>
            <a:off x="9347199" y="6271666"/>
            <a:ext cx="2844801" cy="586334"/>
          </a:xfrm>
          <a:prstGeom prst="rect">
            <a:avLst/>
          </a:prstGeom>
        </p:spPr>
      </p:pic>
    </p:spTree>
    <p:extLst>
      <p:ext uri="{BB962C8B-B14F-4D97-AF65-F5344CB8AC3E}">
        <p14:creationId xmlns:p14="http://schemas.microsoft.com/office/powerpoint/2010/main" val="84026946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ird that is swimming in the water&#10;&#10;Description generated with high confidence"/>
          <p:cNvPicPr>
            <a:picLocks noChangeAspect="1"/>
          </p:cNvPicPr>
          <p:nvPr/>
        </p:nvPicPr>
        <p:blipFill rotWithShape="1">
          <a:blip r:embed="rId3" cstate="print">
            <a:extLst>
              <a:ext uri="{28A0092B-C50C-407E-A947-70E740481C1C}">
                <a14:useLocalDpi xmlns:a14="http://schemas.microsoft.com/office/drawing/2010/main" val="0"/>
              </a:ext>
            </a:extLst>
          </a:blip>
          <a:srcRect l="17441" t="-1" r="19215" b="-1"/>
          <a:stretch/>
        </p:blipFill>
        <p:spPr>
          <a:xfrm>
            <a:off x="6487889" y="1178249"/>
            <a:ext cx="4999867" cy="5093418"/>
          </a:xfrm>
          <a:prstGeom prst="rect">
            <a:avLst/>
          </a:prstGeom>
          <a:effectLst/>
        </p:spPr>
      </p:pic>
      <p:sp>
        <p:nvSpPr>
          <p:cNvPr id="2" name="Title 1"/>
          <p:cNvSpPr>
            <a:spLocks noGrp="1"/>
          </p:cNvSpPr>
          <p:nvPr>
            <p:ph type="title"/>
          </p:nvPr>
        </p:nvSpPr>
        <p:spPr>
          <a:xfrm>
            <a:off x="317585" y="228574"/>
            <a:ext cx="6989083" cy="949674"/>
          </a:xfrm>
        </p:spPr>
        <p:txBody>
          <a:bodyPr>
            <a:normAutofit/>
          </a:bodyPr>
          <a:lstStyle/>
          <a:p>
            <a:r>
              <a:rPr lang="en-US" dirty="0">
                <a:solidFill>
                  <a:srgbClr val="003399"/>
                </a:solidFill>
              </a:rPr>
              <a:t>Avoiding a Race to the </a:t>
            </a:r>
            <a:r>
              <a:rPr lang="en-US" b="1" dirty="0">
                <a:solidFill>
                  <a:srgbClr val="003399"/>
                </a:solidFill>
              </a:rPr>
              <a:t>Bottom</a:t>
            </a:r>
          </a:p>
        </p:txBody>
      </p:sp>
      <p:sp>
        <p:nvSpPr>
          <p:cNvPr id="6" name="Text Placeholder 5"/>
          <p:cNvSpPr>
            <a:spLocks noGrp="1"/>
          </p:cNvSpPr>
          <p:nvPr>
            <p:ph idx="1"/>
          </p:nvPr>
        </p:nvSpPr>
        <p:spPr>
          <a:xfrm>
            <a:off x="450786" y="1378634"/>
            <a:ext cx="5373239" cy="5597090"/>
          </a:xfrm>
        </p:spPr>
        <p:txBody>
          <a:bodyPr>
            <a:noAutofit/>
          </a:bodyPr>
          <a:lstStyle/>
          <a:p>
            <a:pPr marL="0" indent="0">
              <a:lnSpc>
                <a:spcPct val="100000"/>
              </a:lnSpc>
              <a:spcBef>
                <a:spcPts val="1800"/>
              </a:spcBef>
              <a:buNone/>
            </a:pPr>
            <a:r>
              <a:rPr lang="en-US" sz="2200" dirty="0">
                <a:cs typeface="Leelawadee UI" panose="020B0502040204020203" pitchFamily="34" charset="-34"/>
              </a:rPr>
              <a:t>As the nuclear landscape evolves, it is critical to prevent international </a:t>
            </a:r>
            <a:r>
              <a:rPr lang="en-US" sz="2200" b="1" dirty="0">
                <a:solidFill>
                  <a:srgbClr val="003399"/>
                </a:solidFill>
              </a:rPr>
              <a:t>governance norms and standards</a:t>
            </a:r>
            <a:r>
              <a:rPr lang="en-US" sz="2200" b="1" dirty="0">
                <a:solidFill>
                  <a:srgbClr val="0099FF"/>
                </a:solidFill>
              </a:rPr>
              <a:t> </a:t>
            </a:r>
            <a:r>
              <a:rPr lang="en-US" sz="2200" dirty="0">
                <a:cs typeface="Leelawadee UI" panose="020B0502040204020203" pitchFamily="34" charset="-34"/>
              </a:rPr>
              <a:t>from being eroded by countries in pursuit of sales and market share. </a:t>
            </a:r>
          </a:p>
          <a:p>
            <a:pPr marL="0" indent="0">
              <a:lnSpc>
                <a:spcPct val="100000"/>
              </a:lnSpc>
              <a:spcBef>
                <a:spcPts val="1800"/>
              </a:spcBef>
              <a:buNone/>
            </a:pPr>
            <a:r>
              <a:rPr lang="en-US" sz="2200" dirty="0">
                <a:cs typeface="Leelawadee UI" panose="020B0502040204020203" pitchFamily="34" charset="-34"/>
              </a:rPr>
              <a:t>Governments, international institutions, the nuclear industry, and civil society need to work together and </a:t>
            </a:r>
            <a:r>
              <a:rPr lang="en-US" sz="2200" b="1" dirty="0">
                <a:solidFill>
                  <a:srgbClr val="003399"/>
                </a:solidFill>
              </a:rPr>
              <a:t>form strong partnerships </a:t>
            </a:r>
            <a:r>
              <a:rPr lang="en-US" sz="2200" dirty="0">
                <a:cs typeface="Leelawadee UI" panose="020B0502040204020203" pitchFamily="34" charset="-34"/>
              </a:rPr>
              <a:t>to continue supporting innovative, effective, credible, and rapid governance responses to new, evolving, technological and geopolitical challenges. </a:t>
            </a:r>
          </a:p>
        </p:txBody>
      </p:sp>
      <p:pic>
        <p:nvPicPr>
          <p:cNvPr id="9" name="Picture 8">
            <a:extLst>
              <a:ext uri="{FF2B5EF4-FFF2-40B4-BE49-F238E27FC236}">
                <a16:creationId xmlns:a16="http://schemas.microsoft.com/office/drawing/2014/main" id="{A9D72B98-5AFB-478A-A1B2-BDC3F2233BE1}"/>
              </a:ext>
            </a:extLst>
          </p:cNvPr>
          <p:cNvPicPr>
            <a:picLocks noChangeAspect="1"/>
          </p:cNvPicPr>
          <p:nvPr/>
        </p:nvPicPr>
        <p:blipFill rotWithShape="1">
          <a:blip r:embed="rId4"/>
          <a:srcRect l="47381" t="20570" r="37024" b="69650"/>
          <a:stretch/>
        </p:blipFill>
        <p:spPr>
          <a:xfrm>
            <a:off x="9347199" y="6271666"/>
            <a:ext cx="2844801" cy="586334"/>
          </a:xfrm>
          <a:prstGeom prst="rect">
            <a:avLst/>
          </a:prstGeom>
        </p:spPr>
      </p:pic>
    </p:spTree>
    <p:extLst>
      <p:ext uri="{BB962C8B-B14F-4D97-AF65-F5344CB8AC3E}">
        <p14:creationId xmlns:p14="http://schemas.microsoft.com/office/powerpoint/2010/main" val="66936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D52FAE-D724-469A-BB09-E04B50545802}"/>
              </a:ext>
            </a:extLst>
          </p:cNvPr>
          <p:cNvPicPr>
            <a:picLocks noChangeAspect="1"/>
          </p:cNvPicPr>
          <p:nvPr/>
        </p:nvPicPr>
        <p:blipFill>
          <a:blip r:embed="rId3"/>
          <a:stretch>
            <a:fillRect/>
          </a:stretch>
        </p:blipFill>
        <p:spPr>
          <a:xfrm>
            <a:off x="4768754" y="1835289"/>
            <a:ext cx="7105661" cy="3744875"/>
          </a:xfrm>
          <a:prstGeom prst="rect">
            <a:avLst/>
          </a:prstGeom>
        </p:spPr>
      </p:pic>
      <p:sp>
        <p:nvSpPr>
          <p:cNvPr id="2" name="Title 1">
            <a:extLst>
              <a:ext uri="{FF2B5EF4-FFF2-40B4-BE49-F238E27FC236}">
                <a16:creationId xmlns:a16="http://schemas.microsoft.com/office/drawing/2014/main" id="{A52F78C6-4CF9-457F-BFE5-F696CF719B7F}"/>
              </a:ext>
            </a:extLst>
          </p:cNvPr>
          <p:cNvSpPr>
            <a:spLocks noGrp="1"/>
          </p:cNvSpPr>
          <p:nvPr>
            <p:ph type="title"/>
          </p:nvPr>
        </p:nvSpPr>
        <p:spPr>
          <a:xfrm>
            <a:off x="341749" y="194736"/>
            <a:ext cx="10515600" cy="1325563"/>
          </a:xfrm>
        </p:spPr>
        <p:txBody>
          <a:bodyPr>
            <a:normAutofit/>
          </a:bodyPr>
          <a:lstStyle/>
          <a:p>
            <a:r>
              <a:rPr lang="en-US" sz="4000" b="1" dirty="0">
                <a:solidFill>
                  <a:srgbClr val="003399"/>
                </a:solidFill>
              </a:rPr>
              <a:t>Inexperienced Nuclear Newcomers</a:t>
            </a:r>
            <a:br>
              <a:rPr lang="en-US" sz="4000" b="1" dirty="0">
                <a:solidFill>
                  <a:srgbClr val="003399"/>
                </a:solidFill>
              </a:rPr>
            </a:br>
            <a:r>
              <a:rPr lang="en-US" sz="2400" b="1" dirty="0">
                <a:solidFill>
                  <a:srgbClr val="003399"/>
                </a:solidFill>
              </a:rPr>
              <a:t>A Growing Challenge</a:t>
            </a:r>
          </a:p>
        </p:txBody>
      </p:sp>
      <p:sp>
        <p:nvSpPr>
          <p:cNvPr id="3" name="Content Placeholder 2">
            <a:extLst>
              <a:ext uri="{FF2B5EF4-FFF2-40B4-BE49-F238E27FC236}">
                <a16:creationId xmlns:a16="http://schemas.microsoft.com/office/drawing/2014/main" id="{8EFE267F-7041-4ED5-A7C1-DD159BDE7E40}"/>
              </a:ext>
            </a:extLst>
          </p:cNvPr>
          <p:cNvSpPr>
            <a:spLocks noGrp="1"/>
          </p:cNvSpPr>
          <p:nvPr>
            <p:ph idx="1"/>
          </p:nvPr>
        </p:nvSpPr>
        <p:spPr>
          <a:xfrm>
            <a:off x="464039" y="1467983"/>
            <a:ext cx="3827742" cy="4479488"/>
          </a:xfrm>
        </p:spPr>
        <p:txBody>
          <a:bodyPr>
            <a:noAutofit/>
          </a:bodyPr>
          <a:lstStyle/>
          <a:p>
            <a:pPr marL="0" indent="0">
              <a:buNone/>
            </a:pPr>
            <a:r>
              <a:rPr lang="en-US" sz="2200" dirty="0">
                <a:cs typeface="Leelawadee UI" panose="020B0502040204020203" pitchFamily="34" charset="-34"/>
              </a:rPr>
              <a:t>Civil nuclear expansion is focused in </a:t>
            </a:r>
            <a:r>
              <a:rPr lang="en-US" sz="2200" b="1" dirty="0">
                <a:solidFill>
                  <a:srgbClr val="003399"/>
                </a:solidFill>
              </a:rPr>
              <a:t>tense</a:t>
            </a:r>
            <a:r>
              <a:rPr lang="en-US" sz="2200" dirty="0">
                <a:cs typeface="Leelawadee UI" panose="020B0502040204020203" pitchFamily="34" charset="-34"/>
              </a:rPr>
              <a:t> and </a:t>
            </a:r>
            <a:r>
              <a:rPr lang="en-US" sz="2200" b="1" dirty="0">
                <a:solidFill>
                  <a:srgbClr val="003399"/>
                </a:solidFill>
              </a:rPr>
              <a:t>stability</a:t>
            </a:r>
            <a:r>
              <a:rPr lang="en-US" sz="2200" dirty="0">
                <a:solidFill>
                  <a:srgbClr val="003399"/>
                </a:solidFill>
                <a:cs typeface="Leelawadee UI" panose="020B0502040204020203" pitchFamily="34" charset="-34"/>
              </a:rPr>
              <a:t> </a:t>
            </a:r>
            <a:r>
              <a:rPr lang="en-US" sz="2200" b="1" dirty="0">
                <a:solidFill>
                  <a:srgbClr val="003399"/>
                </a:solidFill>
              </a:rPr>
              <a:t>challenged regions</a:t>
            </a:r>
            <a:r>
              <a:rPr lang="en-US" sz="2200" b="1" dirty="0">
                <a:solidFill>
                  <a:srgbClr val="00B0F0"/>
                </a:solidFill>
              </a:rPr>
              <a:t> </a:t>
            </a:r>
            <a:r>
              <a:rPr lang="en-US" sz="2200" dirty="0">
                <a:cs typeface="Leelawadee UI" panose="020B0502040204020203" pitchFamily="34" charset="-34"/>
              </a:rPr>
              <a:t>-  NE Asia, Middle East and Africa, which are and will continue to experience large energy demand increases. </a:t>
            </a:r>
          </a:p>
          <a:p>
            <a:pPr marL="0" indent="0">
              <a:buNone/>
            </a:pPr>
            <a:r>
              <a:rPr lang="en-US" sz="2200" b="1" dirty="0">
                <a:solidFill>
                  <a:srgbClr val="003399"/>
                </a:solidFill>
              </a:rPr>
              <a:t>Educational</a:t>
            </a:r>
            <a:r>
              <a:rPr lang="en-US" sz="2200" dirty="0">
                <a:cs typeface="Leelawadee UI" panose="020B0502040204020203" pitchFamily="34" charset="-34"/>
              </a:rPr>
              <a:t>, </a:t>
            </a:r>
            <a:r>
              <a:rPr lang="en-US" sz="2200" b="1" dirty="0">
                <a:solidFill>
                  <a:srgbClr val="003399"/>
                </a:solidFill>
              </a:rPr>
              <a:t>regulatory</a:t>
            </a:r>
            <a:r>
              <a:rPr lang="en-US" sz="2200" dirty="0">
                <a:cs typeface="Leelawadee UI" panose="020B0502040204020203" pitchFamily="34" charset="-34"/>
              </a:rPr>
              <a:t>, and </a:t>
            </a:r>
            <a:r>
              <a:rPr lang="en-US" sz="2200" b="1" dirty="0">
                <a:solidFill>
                  <a:srgbClr val="003399"/>
                </a:solidFill>
              </a:rPr>
              <a:t>training systems </a:t>
            </a:r>
            <a:r>
              <a:rPr lang="en-US" sz="2200" dirty="0">
                <a:cs typeface="Leelawadee UI" panose="020B0502040204020203" pitchFamily="34" charset="-34"/>
              </a:rPr>
              <a:t>are in need of significant strengthening. </a:t>
            </a:r>
          </a:p>
          <a:p>
            <a:pPr marL="0" indent="0">
              <a:buNone/>
            </a:pPr>
            <a:r>
              <a:rPr lang="en-US" sz="2200" dirty="0"/>
              <a:t>The</a:t>
            </a:r>
            <a:r>
              <a:rPr lang="en-US" sz="2200" b="1" dirty="0">
                <a:solidFill>
                  <a:srgbClr val="003399"/>
                </a:solidFill>
              </a:rPr>
              <a:t> Collective necessity </a:t>
            </a:r>
            <a:r>
              <a:rPr lang="en-US" sz="2200" dirty="0"/>
              <a:t>is</a:t>
            </a:r>
            <a:r>
              <a:rPr lang="en-US" sz="2200" b="1" dirty="0">
                <a:solidFill>
                  <a:srgbClr val="003399"/>
                </a:solidFill>
              </a:rPr>
              <a:t> </a:t>
            </a:r>
            <a:r>
              <a:rPr lang="en-US" sz="2200" dirty="0"/>
              <a:t>to ensure that nuclear newcomers are prepared to safely and securely operate their nuclear infrastructure.</a:t>
            </a:r>
            <a:endParaRPr lang="en-US" sz="2200" dirty="0">
              <a:cs typeface="Leelawadee UI" panose="020B0502040204020203" pitchFamily="34" charset="-34"/>
            </a:endParaRPr>
          </a:p>
        </p:txBody>
      </p:sp>
      <p:pic>
        <p:nvPicPr>
          <p:cNvPr id="9" name="Picture 8">
            <a:extLst>
              <a:ext uri="{FF2B5EF4-FFF2-40B4-BE49-F238E27FC236}">
                <a16:creationId xmlns:a16="http://schemas.microsoft.com/office/drawing/2014/main" id="{0DBD5ACD-B674-4325-A3E0-C3908189FDEA}"/>
              </a:ext>
            </a:extLst>
          </p:cNvPr>
          <p:cNvPicPr>
            <a:picLocks noChangeAspect="1"/>
          </p:cNvPicPr>
          <p:nvPr/>
        </p:nvPicPr>
        <p:blipFill>
          <a:blip r:embed="rId4"/>
          <a:stretch>
            <a:fillRect/>
          </a:stretch>
        </p:blipFill>
        <p:spPr>
          <a:xfrm>
            <a:off x="4408394" y="4324489"/>
            <a:ext cx="1687606" cy="1382215"/>
          </a:xfrm>
          <a:prstGeom prst="round2DiagRect">
            <a:avLst>
              <a:gd name="adj1" fmla="val 16667"/>
              <a:gd name="adj2" fmla="val 0"/>
            </a:avLst>
          </a:prstGeom>
          <a:ln w="28575" cap="sq">
            <a:solidFill>
              <a:schemeClr val="tx1"/>
            </a:solidFill>
            <a:miter lim="800000"/>
          </a:ln>
          <a:effectLst/>
        </p:spPr>
      </p:pic>
      <p:sp>
        <p:nvSpPr>
          <p:cNvPr id="4" name="TextBox 3">
            <a:extLst>
              <a:ext uri="{FF2B5EF4-FFF2-40B4-BE49-F238E27FC236}">
                <a16:creationId xmlns:a16="http://schemas.microsoft.com/office/drawing/2014/main" id="{C3B96057-3D3D-412E-8653-70E921BC6F4C}"/>
              </a:ext>
            </a:extLst>
          </p:cNvPr>
          <p:cNvSpPr txBox="1"/>
          <p:nvPr/>
        </p:nvSpPr>
        <p:spPr>
          <a:xfrm>
            <a:off x="4882718" y="1520299"/>
            <a:ext cx="6498455" cy="369332"/>
          </a:xfrm>
          <a:prstGeom prst="rect">
            <a:avLst/>
          </a:prstGeom>
          <a:noFill/>
        </p:spPr>
        <p:txBody>
          <a:bodyPr wrap="square" rtlCol="0">
            <a:spAutoFit/>
          </a:bodyPr>
          <a:lstStyle/>
          <a:p>
            <a:pPr algn="ctr"/>
            <a:r>
              <a:rPr lang="en-US" b="1" dirty="0"/>
              <a:t>Countries Pursuing Nuclear Reactor Technology</a:t>
            </a:r>
          </a:p>
        </p:txBody>
      </p:sp>
      <p:pic>
        <p:nvPicPr>
          <p:cNvPr id="11" name="Picture 10">
            <a:extLst>
              <a:ext uri="{FF2B5EF4-FFF2-40B4-BE49-F238E27FC236}">
                <a16:creationId xmlns:a16="http://schemas.microsoft.com/office/drawing/2014/main" id="{AB315DA0-5366-4820-BAC2-D30D82EC7CA4}"/>
              </a:ext>
            </a:extLst>
          </p:cNvPr>
          <p:cNvPicPr>
            <a:picLocks noChangeAspect="1"/>
          </p:cNvPicPr>
          <p:nvPr/>
        </p:nvPicPr>
        <p:blipFill rotWithShape="1">
          <a:blip r:embed="rId5"/>
          <a:srcRect l="47381" t="20570" r="37024" b="69650"/>
          <a:stretch/>
        </p:blipFill>
        <p:spPr>
          <a:xfrm>
            <a:off x="9347199" y="6271666"/>
            <a:ext cx="2844801" cy="586334"/>
          </a:xfrm>
          <a:prstGeom prst="rect">
            <a:avLst/>
          </a:prstGeom>
        </p:spPr>
      </p:pic>
    </p:spTree>
    <p:extLst>
      <p:ext uri="{BB962C8B-B14F-4D97-AF65-F5344CB8AC3E}">
        <p14:creationId xmlns:p14="http://schemas.microsoft.com/office/powerpoint/2010/main" val="243420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985010"/>
            <a:ext cx="4907442" cy="2887980"/>
          </a:xfrm>
        </p:spPr>
        <p:txBody>
          <a:bodyPr anchor="ctr">
            <a:normAutofit/>
          </a:bodyPr>
          <a:lstStyle/>
          <a:p>
            <a:pPr algn="r"/>
            <a:r>
              <a:rPr lang="en-US" sz="4500" dirty="0">
                <a:solidFill>
                  <a:srgbClr val="003399"/>
                </a:solidFill>
              </a:rPr>
              <a:t>Strong Nuclear </a:t>
            </a:r>
            <a:r>
              <a:rPr lang="en-US" sz="4500" b="1" dirty="0">
                <a:solidFill>
                  <a:srgbClr val="003399"/>
                </a:solidFill>
              </a:rPr>
              <a:t>Governance</a:t>
            </a:r>
            <a:r>
              <a:rPr lang="en-US" sz="4500" dirty="0">
                <a:solidFill>
                  <a:srgbClr val="003399"/>
                </a:solidFill>
              </a:rPr>
              <a:t> Must be Maintained</a:t>
            </a:r>
          </a:p>
        </p:txBody>
      </p:sp>
      <p:sp>
        <p:nvSpPr>
          <p:cNvPr id="21" name="Content Placeholder 2"/>
          <p:cNvSpPr txBox="1">
            <a:spLocks/>
          </p:cNvSpPr>
          <p:nvPr/>
        </p:nvSpPr>
        <p:spPr>
          <a:xfrm>
            <a:off x="5968804" y="594360"/>
            <a:ext cx="5529776" cy="56007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1800"/>
              </a:spcBef>
            </a:pPr>
            <a:r>
              <a:rPr lang="en-US" sz="2200" dirty="0"/>
              <a:t>Strong nuclear governance must be </a:t>
            </a:r>
            <a:r>
              <a:rPr lang="en-US" sz="2200" b="1" dirty="0">
                <a:solidFill>
                  <a:srgbClr val="003399"/>
                </a:solidFill>
              </a:rPr>
              <a:t>maintained</a:t>
            </a:r>
            <a:r>
              <a:rPr lang="en-US" sz="2200" dirty="0"/>
              <a:t> if nuclear power is to continue being a major provider of zero carbon energy. </a:t>
            </a:r>
          </a:p>
          <a:p>
            <a:pPr>
              <a:spcBef>
                <a:spcPts val="1800"/>
              </a:spcBef>
            </a:pPr>
            <a:r>
              <a:rPr lang="en-US" sz="2200" dirty="0"/>
              <a:t>Nuclear challenges are </a:t>
            </a:r>
            <a:r>
              <a:rPr lang="en-US" sz="2200" b="1" dirty="0">
                <a:solidFill>
                  <a:srgbClr val="003399"/>
                </a:solidFill>
              </a:rPr>
              <a:t>constantly evolving </a:t>
            </a:r>
            <a:r>
              <a:rPr lang="en-US" sz="2200" dirty="0"/>
              <a:t>and the governance system is increasingly under novel pressure from new suppliers, newcomer nations, and non-state actors. </a:t>
            </a:r>
          </a:p>
          <a:p>
            <a:pPr>
              <a:spcBef>
                <a:spcPts val="1800"/>
              </a:spcBef>
            </a:pPr>
            <a:r>
              <a:rPr lang="en-US" sz="2200" dirty="0"/>
              <a:t>Strengthening </a:t>
            </a:r>
            <a:r>
              <a:rPr lang="en-US" sz="2200" b="1" dirty="0">
                <a:solidFill>
                  <a:srgbClr val="003399"/>
                </a:solidFill>
              </a:rPr>
              <a:t>public confidence </a:t>
            </a:r>
            <a:r>
              <a:rPr lang="en-US" sz="2200" dirty="0"/>
              <a:t>through </a:t>
            </a:r>
            <a:r>
              <a:rPr lang="en-US" sz="2200" b="1" dirty="0">
                <a:solidFill>
                  <a:srgbClr val="003399"/>
                </a:solidFill>
              </a:rPr>
              <a:t>enhanced safety </a:t>
            </a:r>
            <a:r>
              <a:rPr lang="en-US" sz="2200" dirty="0"/>
              <a:t>and </a:t>
            </a:r>
            <a:r>
              <a:rPr lang="en-US" sz="2200" b="1" dirty="0">
                <a:solidFill>
                  <a:srgbClr val="003399"/>
                </a:solidFill>
              </a:rPr>
              <a:t>security measures </a:t>
            </a:r>
            <a:r>
              <a:rPr lang="en-US" sz="2200" dirty="0"/>
              <a:t>is essential.</a:t>
            </a:r>
          </a:p>
          <a:p>
            <a:pPr>
              <a:spcBef>
                <a:spcPts val="1800"/>
              </a:spcBef>
            </a:pPr>
            <a:r>
              <a:rPr lang="en-US" sz="2200" dirty="0"/>
              <a:t>Governments, international institutions, the nuclear industry, and civil society need to work together to create effective, credible, and rapid governance responses to new realities. </a:t>
            </a:r>
          </a:p>
        </p:txBody>
      </p:sp>
      <p:pic>
        <p:nvPicPr>
          <p:cNvPr id="5" name="Picture 4"/>
          <p:cNvPicPr>
            <a:picLocks noChangeAspect="1"/>
          </p:cNvPicPr>
          <p:nvPr/>
        </p:nvPicPr>
        <p:blipFill>
          <a:blip r:embed="rId3"/>
          <a:stretch>
            <a:fillRect/>
          </a:stretch>
        </p:blipFill>
        <p:spPr>
          <a:xfrm>
            <a:off x="4921568" y="5490210"/>
            <a:ext cx="885825" cy="771525"/>
          </a:xfrm>
          <a:prstGeom prst="rect">
            <a:avLst/>
          </a:prstGeom>
        </p:spPr>
      </p:pic>
      <p:pic>
        <p:nvPicPr>
          <p:cNvPr id="7" name="Picture 6"/>
          <p:cNvPicPr>
            <a:picLocks noChangeAspect="1"/>
          </p:cNvPicPr>
          <p:nvPr/>
        </p:nvPicPr>
        <p:blipFill>
          <a:blip r:embed="rId3"/>
          <a:stretch>
            <a:fillRect/>
          </a:stretch>
        </p:blipFill>
        <p:spPr>
          <a:xfrm>
            <a:off x="4921568" y="594360"/>
            <a:ext cx="885825" cy="771525"/>
          </a:xfrm>
          <a:prstGeom prst="rect">
            <a:avLst/>
          </a:prstGeom>
        </p:spPr>
      </p:pic>
      <p:cxnSp>
        <p:nvCxnSpPr>
          <p:cNvPr id="8" name="Straight Connector 7"/>
          <p:cNvCxnSpPr>
            <a:cxnSpLocks/>
          </p:cNvCxnSpPr>
          <p:nvPr/>
        </p:nvCxnSpPr>
        <p:spPr>
          <a:xfrm>
            <a:off x="5353537" y="1600200"/>
            <a:ext cx="0" cy="36576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E703CEA-53BE-4527-B3F6-63B3E3B49FBB}"/>
              </a:ext>
            </a:extLst>
          </p:cNvPr>
          <p:cNvPicPr>
            <a:picLocks noChangeAspect="1"/>
          </p:cNvPicPr>
          <p:nvPr/>
        </p:nvPicPr>
        <p:blipFill rotWithShape="1">
          <a:blip r:embed="rId4"/>
          <a:srcRect l="47381" t="20570" r="37024" b="69650"/>
          <a:stretch/>
        </p:blipFill>
        <p:spPr>
          <a:xfrm>
            <a:off x="9347199" y="6271666"/>
            <a:ext cx="2844801" cy="586334"/>
          </a:xfrm>
          <a:prstGeom prst="rect">
            <a:avLst/>
          </a:prstGeom>
        </p:spPr>
      </p:pic>
    </p:spTree>
    <p:extLst>
      <p:ext uri="{BB962C8B-B14F-4D97-AF65-F5344CB8AC3E}">
        <p14:creationId xmlns:p14="http://schemas.microsoft.com/office/powerpoint/2010/main" val="37449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227A-9923-47D5-AC97-3A4017D2338F}"/>
              </a:ext>
            </a:extLst>
          </p:cNvPr>
          <p:cNvSpPr>
            <a:spLocks noGrp="1"/>
          </p:cNvSpPr>
          <p:nvPr>
            <p:ph type="title"/>
          </p:nvPr>
        </p:nvSpPr>
        <p:spPr>
          <a:xfrm>
            <a:off x="838200" y="365125"/>
            <a:ext cx="10515600" cy="998725"/>
          </a:xfrm>
        </p:spPr>
        <p:txBody>
          <a:bodyPr/>
          <a:lstStyle/>
          <a:p>
            <a:r>
              <a:rPr lang="en-US" sz="4500" b="1" dirty="0">
                <a:solidFill>
                  <a:srgbClr val="003399"/>
                </a:solidFill>
              </a:rPr>
              <a:t>IDEA: Forging a New Nuclear Alliance?</a:t>
            </a:r>
          </a:p>
        </p:txBody>
      </p:sp>
      <p:sp>
        <p:nvSpPr>
          <p:cNvPr id="3" name="Content Placeholder 2">
            <a:extLst>
              <a:ext uri="{FF2B5EF4-FFF2-40B4-BE49-F238E27FC236}">
                <a16:creationId xmlns:a16="http://schemas.microsoft.com/office/drawing/2014/main" id="{5B47CA61-2699-4394-A379-C6687DB3DA18}"/>
              </a:ext>
            </a:extLst>
          </p:cNvPr>
          <p:cNvSpPr>
            <a:spLocks noGrp="1"/>
          </p:cNvSpPr>
          <p:nvPr>
            <p:ph idx="1"/>
          </p:nvPr>
        </p:nvSpPr>
        <p:spPr>
          <a:xfrm>
            <a:off x="5686586" y="1825624"/>
            <a:ext cx="5958018" cy="4446041"/>
          </a:xfrm>
        </p:spPr>
        <p:txBody>
          <a:bodyPr>
            <a:normAutofit fontScale="85000" lnSpcReduction="20000"/>
          </a:bodyPr>
          <a:lstStyle/>
          <a:p>
            <a:r>
              <a:rPr lang="en-US" dirty="0">
                <a:solidFill>
                  <a:srgbClr val="000000"/>
                </a:solidFill>
              </a:rPr>
              <a:t>Should the U.S. and its allies collaborate rather than compete in the global nuclear market to counter geopolitical challenges and competition?</a:t>
            </a:r>
          </a:p>
          <a:p>
            <a:r>
              <a:rPr lang="en-US" dirty="0">
                <a:solidFill>
                  <a:srgbClr val="000000"/>
                </a:solidFill>
              </a:rPr>
              <a:t>A consortium will require leveraging each nations’ comparative advantages and capabilities and offer an integrated alternative to Russia and China.</a:t>
            </a:r>
          </a:p>
          <a:p>
            <a:r>
              <a:rPr lang="en-US" dirty="0">
                <a:solidFill>
                  <a:srgbClr val="000000"/>
                </a:solidFill>
              </a:rPr>
              <a:t>Possible Division of Labor -  some nations are better at the </a:t>
            </a:r>
            <a:r>
              <a:rPr lang="en-US" i="1" dirty="0">
                <a:solidFill>
                  <a:srgbClr val="0070C0"/>
                </a:solidFill>
              </a:rPr>
              <a:t>hardware</a:t>
            </a:r>
            <a:r>
              <a:rPr lang="en-US" dirty="0">
                <a:solidFill>
                  <a:srgbClr val="000000"/>
                </a:solidFill>
              </a:rPr>
              <a:t> of nuclear power – hot production and supply lines; others are better at the </a:t>
            </a:r>
            <a:r>
              <a:rPr lang="en-US" i="1" dirty="0">
                <a:solidFill>
                  <a:srgbClr val="0070C0"/>
                </a:solidFill>
              </a:rPr>
              <a:t>software</a:t>
            </a:r>
            <a:r>
              <a:rPr lang="en-US" dirty="0">
                <a:solidFill>
                  <a:srgbClr val="000000"/>
                </a:solidFill>
              </a:rPr>
              <a:t> – design, governance, operations, regulations, and education.</a:t>
            </a:r>
          </a:p>
          <a:p>
            <a:r>
              <a:rPr lang="en-US" dirty="0">
                <a:solidFill>
                  <a:srgbClr val="000000"/>
                </a:solidFill>
              </a:rPr>
              <a:t>Collective financing and incentives?</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4" name="Diagram 3">
            <a:extLst>
              <a:ext uri="{FF2B5EF4-FFF2-40B4-BE49-F238E27FC236}">
                <a16:creationId xmlns:a16="http://schemas.microsoft.com/office/drawing/2014/main" id="{7DEF665B-CF19-43A3-B833-1E5AC38AF158}"/>
              </a:ext>
            </a:extLst>
          </p:cNvPr>
          <p:cNvGraphicFramePr/>
          <p:nvPr>
            <p:extLst/>
          </p:nvPr>
        </p:nvGraphicFramePr>
        <p:xfrm>
          <a:off x="-788691" y="1363850"/>
          <a:ext cx="7530454" cy="4944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5CCE6EC-E654-4D79-A12C-E71C848D8DBB}"/>
              </a:ext>
            </a:extLst>
          </p:cNvPr>
          <p:cNvPicPr>
            <a:picLocks noChangeAspect="1"/>
          </p:cNvPicPr>
          <p:nvPr/>
        </p:nvPicPr>
        <p:blipFill rotWithShape="1">
          <a:blip r:embed="rId7"/>
          <a:srcRect l="47381" t="20570" r="37024" b="69650"/>
          <a:stretch/>
        </p:blipFill>
        <p:spPr>
          <a:xfrm>
            <a:off x="9347199" y="6271666"/>
            <a:ext cx="2844801" cy="586334"/>
          </a:xfrm>
          <a:prstGeom prst="rect">
            <a:avLst/>
          </a:prstGeom>
        </p:spPr>
      </p:pic>
    </p:spTree>
    <p:extLst>
      <p:ext uri="{BB962C8B-B14F-4D97-AF65-F5344CB8AC3E}">
        <p14:creationId xmlns:p14="http://schemas.microsoft.com/office/powerpoint/2010/main" val="12830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896A3-AF79-4103-ADD4-CB826CE32971}"/>
              </a:ext>
            </a:extLst>
          </p:cNvPr>
          <p:cNvSpPr>
            <a:spLocks noGrp="1"/>
          </p:cNvSpPr>
          <p:nvPr>
            <p:ph idx="1"/>
          </p:nvPr>
        </p:nvSpPr>
        <p:spPr>
          <a:xfrm>
            <a:off x="610974" y="1396209"/>
            <a:ext cx="6016886" cy="4351338"/>
          </a:xfrm>
        </p:spPr>
        <p:txBody>
          <a:bodyPr>
            <a:noAutofit/>
          </a:bodyPr>
          <a:lstStyle/>
          <a:p>
            <a:pPr>
              <a:lnSpc>
                <a:spcPct val="100000"/>
              </a:lnSpc>
              <a:spcBef>
                <a:spcPts val="600"/>
              </a:spcBef>
            </a:pPr>
            <a:r>
              <a:rPr lang="en-US" sz="2000" dirty="0">
                <a:cs typeface="Leelawadee UI" panose="020B0502040204020203" pitchFamily="34" charset="-34"/>
              </a:rPr>
              <a:t>The international security landscape has shifted  focus from fighting terrorism to addressing the </a:t>
            </a:r>
            <a:r>
              <a:rPr lang="en-US" sz="2000" b="1" dirty="0">
                <a:solidFill>
                  <a:srgbClr val="32BDEF"/>
                </a:solidFill>
                <a:cs typeface="Leelawadee UI" panose="020B0502040204020203" pitchFamily="34" charset="-34"/>
              </a:rPr>
              <a:t>great power rivalry</a:t>
            </a:r>
            <a:r>
              <a:rPr lang="en-US" sz="2000" b="1" dirty="0">
                <a:solidFill>
                  <a:schemeClr val="accent6"/>
                </a:solidFill>
                <a:cs typeface="Leelawadee UI" panose="020B0502040204020203" pitchFamily="34" charset="-34"/>
              </a:rPr>
              <a:t> </a:t>
            </a:r>
            <a:r>
              <a:rPr lang="en-US" sz="2000" dirty="0">
                <a:cs typeface="Leelawadee UI" panose="020B0502040204020203" pitchFamily="34" charset="-34"/>
              </a:rPr>
              <a:t>and </a:t>
            </a:r>
            <a:r>
              <a:rPr lang="en-US" sz="2000" b="1" dirty="0">
                <a:solidFill>
                  <a:srgbClr val="32BDEF"/>
                </a:solidFill>
                <a:cs typeface="Leelawadee UI" panose="020B0502040204020203" pitchFamily="34" charset="-34"/>
              </a:rPr>
              <a:t>competition</a:t>
            </a:r>
            <a:r>
              <a:rPr lang="en-US" sz="2000" b="1" dirty="0">
                <a:cs typeface="Leelawadee UI" panose="020B0502040204020203" pitchFamily="34" charset="-34"/>
              </a:rPr>
              <a:t> </a:t>
            </a:r>
            <a:r>
              <a:rPr lang="en-US" sz="2000" dirty="0">
                <a:cs typeface="Leelawadee UI" panose="020B0502040204020203" pitchFamily="34" charset="-34"/>
              </a:rPr>
              <a:t>between the U.S., China and Russia.</a:t>
            </a:r>
          </a:p>
          <a:p>
            <a:pPr>
              <a:lnSpc>
                <a:spcPct val="100000"/>
              </a:lnSpc>
              <a:spcBef>
                <a:spcPts val="600"/>
              </a:spcBef>
            </a:pPr>
            <a:r>
              <a:rPr lang="en-US" sz="2000" dirty="0">
                <a:cs typeface="Leelawadee UI" panose="020B0502040204020203" pitchFamily="34" charset="-34"/>
              </a:rPr>
              <a:t>These global powers are strategically competing to increase their global </a:t>
            </a:r>
            <a:r>
              <a:rPr lang="en-US" sz="2000" b="1" dirty="0">
                <a:solidFill>
                  <a:srgbClr val="32BDEF"/>
                </a:solidFill>
                <a:cs typeface="Leelawadee UI" panose="020B0502040204020203" pitchFamily="34" charset="-34"/>
              </a:rPr>
              <a:t>political</a:t>
            </a:r>
            <a:r>
              <a:rPr lang="en-US" sz="2000" dirty="0">
                <a:cs typeface="Leelawadee UI" panose="020B0502040204020203" pitchFamily="34" charset="-34"/>
              </a:rPr>
              <a:t>, </a:t>
            </a:r>
            <a:r>
              <a:rPr lang="en-US" sz="2000" b="1" dirty="0">
                <a:solidFill>
                  <a:srgbClr val="32BDEF"/>
                </a:solidFill>
                <a:cs typeface="Leelawadee UI" panose="020B0502040204020203" pitchFamily="34" charset="-34"/>
              </a:rPr>
              <a:t>economic</a:t>
            </a:r>
            <a:r>
              <a:rPr lang="en-US" sz="2000" dirty="0">
                <a:cs typeface="Leelawadee UI" panose="020B0502040204020203" pitchFamily="34" charset="-34"/>
              </a:rPr>
              <a:t>, </a:t>
            </a:r>
            <a:r>
              <a:rPr lang="en-US" sz="2000" b="1" dirty="0">
                <a:solidFill>
                  <a:srgbClr val="32BDEF"/>
                </a:solidFill>
                <a:cs typeface="Leelawadee UI" panose="020B0502040204020203" pitchFamily="34" charset="-34"/>
              </a:rPr>
              <a:t>military</a:t>
            </a:r>
            <a:r>
              <a:rPr lang="en-US" sz="2000" dirty="0">
                <a:cs typeface="Leelawadee UI" panose="020B0502040204020203" pitchFamily="34" charset="-34"/>
              </a:rPr>
              <a:t>, and </a:t>
            </a:r>
            <a:r>
              <a:rPr lang="en-US" sz="2000" b="1" dirty="0">
                <a:solidFill>
                  <a:srgbClr val="32BDEF"/>
                </a:solidFill>
                <a:cs typeface="Leelawadee UI" panose="020B0502040204020203" pitchFamily="34" charset="-34"/>
              </a:rPr>
              <a:t>diplomatic influence</a:t>
            </a:r>
            <a:r>
              <a:rPr lang="en-US" sz="2000" b="1" dirty="0">
                <a:cs typeface="Leelawadee UI" panose="020B0502040204020203" pitchFamily="34" charset="-34"/>
              </a:rPr>
              <a:t>.</a:t>
            </a:r>
            <a:endParaRPr lang="en-US" sz="2000" dirty="0">
              <a:cs typeface="Leelawadee UI" panose="020B0502040204020203" pitchFamily="34" charset="-34"/>
            </a:endParaRPr>
          </a:p>
          <a:p>
            <a:pPr>
              <a:lnSpc>
                <a:spcPct val="100000"/>
              </a:lnSpc>
              <a:spcBef>
                <a:spcPts val="600"/>
              </a:spcBef>
            </a:pPr>
            <a:r>
              <a:rPr lang="en-US" sz="2000" b="1" dirty="0">
                <a:solidFill>
                  <a:srgbClr val="32BDEF"/>
                </a:solidFill>
                <a:cs typeface="Leelawadee UI" panose="020B0502040204020203" pitchFamily="34" charset="-34"/>
              </a:rPr>
              <a:t>New U.S. </a:t>
            </a:r>
            <a:r>
              <a:rPr lang="en-US" sz="2000" b="1" i="1" dirty="0">
                <a:solidFill>
                  <a:srgbClr val="32BDEF"/>
                </a:solidFill>
                <a:cs typeface="Leelawadee UI" panose="020B0502040204020203" pitchFamily="34" charset="-34"/>
              </a:rPr>
              <a:t>National Security Strategy</a:t>
            </a:r>
            <a:r>
              <a:rPr lang="en-US" sz="2000" b="1" dirty="0">
                <a:solidFill>
                  <a:srgbClr val="32BDEF"/>
                </a:solidFill>
                <a:cs typeface="Leelawadee UI" panose="020B0502040204020203" pitchFamily="34" charset="-34"/>
              </a:rPr>
              <a:t> and </a:t>
            </a:r>
            <a:r>
              <a:rPr lang="en-US" sz="2000" b="1" i="1" dirty="0">
                <a:solidFill>
                  <a:srgbClr val="32BDEF"/>
                </a:solidFill>
                <a:cs typeface="Leelawadee UI" panose="020B0502040204020203" pitchFamily="34" charset="-34"/>
              </a:rPr>
              <a:t>National Defense Strategy</a:t>
            </a:r>
            <a:r>
              <a:rPr lang="en-US" sz="2000" b="1" i="1" dirty="0">
                <a:solidFill>
                  <a:schemeClr val="accent6"/>
                </a:solidFill>
                <a:cs typeface="Leelawadee UI" panose="020B0502040204020203" pitchFamily="34" charset="-34"/>
              </a:rPr>
              <a:t>:</a:t>
            </a:r>
            <a:r>
              <a:rPr lang="en-US" sz="2000" dirty="0">
                <a:solidFill>
                  <a:schemeClr val="accent6"/>
                </a:solidFill>
                <a:cs typeface="Leelawadee UI" panose="020B0502040204020203" pitchFamily="34" charset="-34"/>
              </a:rPr>
              <a:t> </a:t>
            </a:r>
          </a:p>
          <a:p>
            <a:pPr lvl="1">
              <a:lnSpc>
                <a:spcPct val="100000"/>
              </a:lnSpc>
              <a:spcBef>
                <a:spcPts val="600"/>
              </a:spcBef>
            </a:pPr>
            <a:r>
              <a:rPr lang="en-US" sz="2000" dirty="0">
                <a:cs typeface="Leelawadee UI" panose="020B0502040204020203" pitchFamily="34" charset="-34"/>
              </a:rPr>
              <a:t>Upgrade political, economic and diplomatic instruments.</a:t>
            </a:r>
          </a:p>
          <a:p>
            <a:pPr lvl="1">
              <a:lnSpc>
                <a:spcPct val="100000"/>
              </a:lnSpc>
              <a:spcBef>
                <a:spcPts val="600"/>
              </a:spcBef>
            </a:pPr>
            <a:r>
              <a:rPr lang="en-US" sz="2000" dirty="0">
                <a:cs typeface="Leelawadee UI" panose="020B0502040204020203" pitchFamily="34" charset="-34"/>
              </a:rPr>
              <a:t>Promote research, technology, and innovation.</a:t>
            </a:r>
          </a:p>
          <a:p>
            <a:pPr lvl="1">
              <a:lnSpc>
                <a:spcPct val="100000"/>
              </a:lnSpc>
              <a:spcBef>
                <a:spcPts val="600"/>
              </a:spcBef>
            </a:pPr>
            <a:r>
              <a:rPr lang="en-US" sz="2000" dirty="0">
                <a:cs typeface="Leelawadee UI" panose="020B0502040204020203" pitchFamily="34" charset="-34"/>
              </a:rPr>
              <a:t>Embrace energy dominance. </a:t>
            </a:r>
          </a:p>
          <a:p>
            <a:endParaRPr lang="en-US" sz="2000" dirty="0"/>
          </a:p>
        </p:txBody>
      </p:sp>
      <p:sp>
        <p:nvSpPr>
          <p:cNvPr id="5" name="Title 3">
            <a:extLst>
              <a:ext uri="{FF2B5EF4-FFF2-40B4-BE49-F238E27FC236}">
                <a16:creationId xmlns:a16="http://schemas.microsoft.com/office/drawing/2014/main" id="{984002B7-25FA-4CB6-A526-BBFE66ED977E}"/>
              </a:ext>
            </a:extLst>
          </p:cNvPr>
          <p:cNvSpPr txBox="1">
            <a:spLocks/>
          </p:cNvSpPr>
          <p:nvPr/>
        </p:nvSpPr>
        <p:spPr>
          <a:xfrm>
            <a:off x="544068" y="209066"/>
            <a:ext cx="9783712" cy="1265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32BDEF"/>
                </a:solidFill>
              </a:rPr>
              <a:t>New Global Security Paradigm</a:t>
            </a:r>
          </a:p>
        </p:txBody>
      </p:sp>
      <p:pic>
        <p:nvPicPr>
          <p:cNvPr id="7" name="Picture 6">
            <a:extLst>
              <a:ext uri="{FF2B5EF4-FFF2-40B4-BE49-F238E27FC236}">
                <a16:creationId xmlns:a16="http://schemas.microsoft.com/office/drawing/2014/main" id="{F311B8DC-3507-440C-9043-2C3FCED81551}"/>
              </a:ext>
            </a:extLst>
          </p:cNvPr>
          <p:cNvPicPr>
            <a:picLocks noChangeAspect="1"/>
          </p:cNvPicPr>
          <p:nvPr/>
        </p:nvPicPr>
        <p:blipFill rotWithShape="1">
          <a:blip r:embed="rId3"/>
          <a:srcRect l="10550" t="2351" r="10882" b="3541"/>
          <a:stretch/>
        </p:blipFill>
        <p:spPr>
          <a:xfrm>
            <a:off x="6810893" y="1449659"/>
            <a:ext cx="4965254" cy="4594302"/>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7DFF11F6-FC75-480B-AC79-23E4E5A634EF}"/>
              </a:ext>
            </a:extLst>
          </p:cNvPr>
          <p:cNvSpPr txBox="1">
            <a:spLocks/>
          </p:cNvSpPr>
          <p:nvPr/>
        </p:nvSpPr>
        <p:spPr>
          <a:xfrm>
            <a:off x="10327780" y="6078244"/>
            <a:ext cx="1930400" cy="386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800" dirty="0">
                <a:latin typeface="Leelawadee UI" panose="020B0502040204020203" pitchFamily="34" charset="-34"/>
                <a:cs typeface="Leelawadee UI" panose="020B0502040204020203" pitchFamily="34" charset="-34"/>
              </a:rPr>
              <a:t>Photo Credit: </a:t>
            </a:r>
            <a:r>
              <a:rPr lang="en-US" sz="800" dirty="0" err="1">
                <a:latin typeface="Leelawadee UI" panose="020B0502040204020203" pitchFamily="34" charset="-34"/>
                <a:cs typeface="Leelawadee UI" panose="020B0502040204020203" pitchFamily="34" charset="-34"/>
              </a:rPr>
              <a:t>Edmon</a:t>
            </a:r>
            <a:r>
              <a:rPr lang="en-US" sz="800" dirty="0">
                <a:latin typeface="Leelawadee UI" panose="020B0502040204020203" pitchFamily="34" charset="-34"/>
                <a:cs typeface="Leelawadee UI" panose="020B0502040204020203" pitchFamily="34" charset="-34"/>
              </a:rPr>
              <a:t> de </a:t>
            </a:r>
            <a:r>
              <a:rPr lang="en-US" sz="800" dirty="0" err="1">
                <a:latin typeface="Leelawadee UI" panose="020B0502040204020203" pitchFamily="34" charset="-34"/>
                <a:cs typeface="Leelawadee UI" panose="020B0502040204020203" pitchFamily="34" charset="-34"/>
              </a:rPr>
              <a:t>Haro</a:t>
            </a:r>
            <a:endParaRPr lang="en-US" sz="800" dirty="0">
              <a:latin typeface="Leelawadee UI" panose="020B0502040204020203" pitchFamily="34" charset="-34"/>
              <a:cs typeface="Leelawadee UI" panose="020B0502040204020203" pitchFamily="34" charset="-34"/>
            </a:endParaRPr>
          </a:p>
        </p:txBody>
      </p:sp>
      <p:pic>
        <p:nvPicPr>
          <p:cNvPr id="11" name="Picture 10">
            <a:extLst>
              <a:ext uri="{FF2B5EF4-FFF2-40B4-BE49-F238E27FC236}">
                <a16:creationId xmlns:a16="http://schemas.microsoft.com/office/drawing/2014/main" id="{445E613B-C404-4753-A95E-0FE150E5D704}"/>
              </a:ext>
            </a:extLst>
          </p:cNvPr>
          <p:cNvPicPr>
            <a:picLocks noChangeAspect="1"/>
          </p:cNvPicPr>
          <p:nvPr/>
        </p:nvPicPr>
        <p:blipFill rotWithShape="1">
          <a:blip r:embed="rId4"/>
          <a:srcRect l="47381" t="20570" r="37024" b="69650"/>
          <a:stretch/>
        </p:blipFill>
        <p:spPr>
          <a:xfrm>
            <a:off x="9347199" y="6271666"/>
            <a:ext cx="2844801" cy="586334"/>
          </a:xfrm>
          <a:prstGeom prst="rect">
            <a:avLst/>
          </a:prstGeom>
        </p:spPr>
      </p:pic>
    </p:spTree>
    <p:extLst>
      <p:ext uri="{BB962C8B-B14F-4D97-AF65-F5344CB8AC3E}">
        <p14:creationId xmlns:p14="http://schemas.microsoft.com/office/powerpoint/2010/main" val="11528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close up of a map&#10;&#10;Description generated with high confidence">
            <a:extLst>
              <a:ext uri="{FF2B5EF4-FFF2-40B4-BE49-F238E27FC236}">
                <a16:creationId xmlns:a16="http://schemas.microsoft.com/office/drawing/2014/main" id="{80CC34F9-D18B-469D-ACAD-E84E76AD0AD2}"/>
              </a:ext>
            </a:extLst>
          </p:cNvPr>
          <p:cNvPicPr>
            <a:picLocks noChangeAspect="1"/>
          </p:cNvPicPr>
          <p:nvPr/>
        </p:nvPicPr>
        <p:blipFill rotWithShape="1">
          <a:blip r:embed="rId3">
            <a:extLst>
              <a:ext uri="{28A0092B-C50C-407E-A947-70E740481C1C}">
                <a14:useLocalDpi xmlns:a14="http://schemas.microsoft.com/office/drawing/2010/main" val="0"/>
              </a:ext>
            </a:extLst>
          </a:blip>
          <a:srcRect l="3051" t="24712" r="3393" b="33981"/>
          <a:stretch/>
        </p:blipFill>
        <p:spPr>
          <a:xfrm>
            <a:off x="4435582" y="1213632"/>
            <a:ext cx="7606818" cy="4194273"/>
          </a:xfrm>
          <a:prstGeom prst="roundRect">
            <a:avLst>
              <a:gd name="adj" fmla="val 8594"/>
            </a:avLst>
          </a:prstGeom>
          <a:solidFill>
            <a:srgbClr val="FFFFFF">
              <a:shade val="85000"/>
            </a:srgbClr>
          </a:solidFill>
          <a:ln>
            <a:noFill/>
          </a:ln>
          <a:effectLst/>
        </p:spPr>
      </p:pic>
      <p:sp>
        <p:nvSpPr>
          <p:cNvPr id="10" name="Title 9"/>
          <p:cNvSpPr>
            <a:spLocks noGrp="1"/>
          </p:cNvSpPr>
          <p:nvPr>
            <p:ph type="title"/>
          </p:nvPr>
        </p:nvSpPr>
        <p:spPr>
          <a:xfrm>
            <a:off x="497161" y="9027"/>
            <a:ext cx="10672427" cy="1673088"/>
          </a:xfrm>
        </p:spPr>
        <p:txBody>
          <a:bodyPr vert="horz" lIns="91440" tIns="45720" rIns="91440" bIns="45720" rtlCol="0" anchor="ctr">
            <a:normAutofit/>
          </a:bodyPr>
          <a:lstStyle/>
          <a:p>
            <a:r>
              <a:rPr lang="en-US" sz="4000" b="1" dirty="0">
                <a:solidFill>
                  <a:srgbClr val="00B0F0"/>
                </a:solidFill>
              </a:rPr>
              <a:t>Nuclear </a:t>
            </a:r>
            <a:r>
              <a:rPr lang="en-US" sz="4000" b="1" dirty="0">
                <a:solidFill>
                  <a:srgbClr val="32BDEF"/>
                </a:solidFill>
              </a:rPr>
              <a:t>Power</a:t>
            </a:r>
            <a:r>
              <a:rPr lang="en-US" sz="4000" b="1" dirty="0">
                <a:solidFill>
                  <a:srgbClr val="00B0F0"/>
                </a:solidFill>
              </a:rPr>
              <a:t>: Instrument of Geopolitical Influence</a:t>
            </a:r>
          </a:p>
        </p:txBody>
      </p:sp>
      <p:sp>
        <p:nvSpPr>
          <p:cNvPr id="12" name="Text Placeholder 11"/>
          <p:cNvSpPr>
            <a:spLocks noGrp="1"/>
          </p:cNvSpPr>
          <p:nvPr>
            <p:ph type="body" sz="half" idx="2"/>
          </p:nvPr>
        </p:nvSpPr>
        <p:spPr>
          <a:xfrm>
            <a:off x="497161" y="1462888"/>
            <a:ext cx="3938421" cy="5073796"/>
          </a:xfrm>
        </p:spPr>
        <p:txBody>
          <a:bodyPr vert="horz" lIns="91440" tIns="45720" rIns="91440" bIns="45720" rtlCol="0">
            <a:normAutofit/>
          </a:bodyPr>
          <a:lstStyle/>
          <a:p>
            <a:pPr marL="342900" indent="-342900">
              <a:spcBef>
                <a:spcPts val="1800"/>
              </a:spcBef>
              <a:buFont typeface="Arial" panose="020B0604020202020204" pitchFamily="34" charset="0"/>
              <a:buChar char="•"/>
            </a:pPr>
            <a:r>
              <a:rPr lang="en-US" sz="2000" dirty="0">
                <a:solidFill>
                  <a:schemeClr val="tx1">
                    <a:lumMod val="75000"/>
                    <a:lumOff val="25000"/>
                  </a:schemeClr>
                </a:solidFill>
              </a:rPr>
              <a:t>Nuclear power has a significant </a:t>
            </a:r>
            <a:r>
              <a:rPr lang="en-US" sz="2000" b="1" dirty="0">
                <a:solidFill>
                  <a:srgbClr val="32BDEF"/>
                </a:solidFill>
              </a:rPr>
              <a:t>national</a:t>
            </a:r>
            <a:r>
              <a:rPr lang="en-US" sz="2000" dirty="0">
                <a:solidFill>
                  <a:schemeClr val="tx1">
                    <a:lumMod val="75000"/>
                    <a:lumOff val="25000"/>
                  </a:schemeClr>
                </a:solidFill>
              </a:rPr>
              <a:t> and </a:t>
            </a:r>
            <a:r>
              <a:rPr lang="en-US" sz="2000" b="1" dirty="0">
                <a:solidFill>
                  <a:srgbClr val="32BDEF"/>
                </a:solidFill>
              </a:rPr>
              <a:t>international security value</a:t>
            </a:r>
            <a:r>
              <a:rPr lang="en-US" sz="2000" dirty="0">
                <a:solidFill>
                  <a:schemeClr val="tx1">
                    <a:lumMod val="75000"/>
                    <a:lumOff val="25000"/>
                  </a:schemeClr>
                </a:solidFill>
              </a:rPr>
              <a:t>, not limited to energy or cost analyses.</a:t>
            </a:r>
            <a:endParaRPr lang="en-US" sz="2000" b="1" dirty="0">
              <a:solidFill>
                <a:srgbClr val="00B0F0"/>
              </a:solidFill>
            </a:endParaRPr>
          </a:p>
          <a:p>
            <a:pPr marL="342900" indent="-342900">
              <a:spcBef>
                <a:spcPts val="1800"/>
              </a:spcBef>
              <a:buFont typeface="Arial" panose="020B0604020202020204" pitchFamily="34" charset="0"/>
              <a:buChar char="•"/>
            </a:pPr>
            <a:r>
              <a:rPr lang="en-US" sz="2000" b="1" dirty="0">
                <a:solidFill>
                  <a:srgbClr val="32BDEF"/>
                </a:solidFill>
              </a:rPr>
              <a:t>Deep cooperative relationships</a:t>
            </a:r>
            <a:r>
              <a:rPr lang="en-US" sz="2000" b="1" dirty="0">
                <a:solidFill>
                  <a:srgbClr val="70AD47"/>
                </a:solidFill>
              </a:rPr>
              <a:t> </a:t>
            </a:r>
            <a:r>
              <a:rPr lang="en-US" sz="2000" dirty="0">
                <a:solidFill>
                  <a:schemeClr val="tx1">
                    <a:lumMod val="75000"/>
                    <a:lumOff val="25000"/>
                  </a:schemeClr>
                </a:solidFill>
              </a:rPr>
              <a:t>between nuclear suppliers and recipient nations are developed in the course of </a:t>
            </a:r>
            <a:r>
              <a:rPr lang="en-US" sz="2000" b="1" dirty="0">
                <a:solidFill>
                  <a:srgbClr val="32BDEF"/>
                </a:solidFill>
              </a:rPr>
              <a:t>building</a:t>
            </a:r>
            <a:r>
              <a:rPr lang="en-US" sz="2000" dirty="0">
                <a:solidFill>
                  <a:srgbClr val="32BDEF"/>
                </a:solidFill>
              </a:rPr>
              <a:t> </a:t>
            </a:r>
            <a:r>
              <a:rPr lang="en-US" sz="2000" b="1" dirty="0">
                <a:solidFill>
                  <a:srgbClr val="32BDEF"/>
                </a:solidFill>
              </a:rPr>
              <a:t>and</a:t>
            </a:r>
            <a:r>
              <a:rPr lang="en-US" sz="2000" dirty="0">
                <a:solidFill>
                  <a:schemeClr val="tx1">
                    <a:lumMod val="75000"/>
                    <a:lumOff val="25000"/>
                  </a:schemeClr>
                </a:solidFill>
              </a:rPr>
              <a:t> </a:t>
            </a:r>
            <a:r>
              <a:rPr lang="en-US" sz="2000" b="1" dirty="0">
                <a:solidFill>
                  <a:srgbClr val="32BDEF"/>
                </a:solidFill>
              </a:rPr>
              <a:t>operating</a:t>
            </a:r>
            <a:r>
              <a:rPr lang="en-US" sz="2000" dirty="0">
                <a:solidFill>
                  <a:srgbClr val="32BDEF"/>
                </a:solidFill>
              </a:rPr>
              <a:t> </a:t>
            </a:r>
            <a:r>
              <a:rPr lang="en-US" sz="2000" dirty="0">
                <a:solidFill>
                  <a:schemeClr val="tx1">
                    <a:lumMod val="75000"/>
                    <a:lumOff val="25000"/>
                  </a:schemeClr>
                </a:solidFill>
              </a:rPr>
              <a:t>a nuclear plant and through the </a:t>
            </a:r>
            <a:r>
              <a:rPr lang="en-US" sz="2000" b="1" dirty="0">
                <a:solidFill>
                  <a:srgbClr val="32BDEF"/>
                </a:solidFill>
              </a:rPr>
              <a:t>transfer of technology</a:t>
            </a:r>
            <a:r>
              <a:rPr lang="en-US" sz="2000" dirty="0">
                <a:solidFill>
                  <a:schemeClr val="tx1">
                    <a:lumMod val="75000"/>
                    <a:lumOff val="25000"/>
                  </a:schemeClr>
                </a:solidFill>
              </a:rPr>
              <a:t>, which can last for about </a:t>
            </a:r>
            <a:r>
              <a:rPr lang="en-US" sz="2000" b="1" dirty="0">
                <a:solidFill>
                  <a:srgbClr val="32BDEF"/>
                </a:solidFill>
              </a:rPr>
              <a:t>100</a:t>
            </a:r>
            <a:r>
              <a:rPr lang="en-US" sz="2000" b="1" dirty="0">
                <a:solidFill>
                  <a:srgbClr val="70AD47"/>
                </a:solidFill>
              </a:rPr>
              <a:t> </a:t>
            </a:r>
            <a:r>
              <a:rPr lang="en-US" sz="2000" b="1" dirty="0">
                <a:solidFill>
                  <a:srgbClr val="32BDEF"/>
                </a:solidFill>
              </a:rPr>
              <a:t>years</a:t>
            </a:r>
            <a:r>
              <a:rPr lang="en-US" sz="2000" dirty="0">
                <a:solidFill>
                  <a:schemeClr val="tx1">
                    <a:lumMod val="75000"/>
                    <a:lumOff val="25000"/>
                  </a:schemeClr>
                </a:solidFill>
              </a:rPr>
              <a:t>. </a:t>
            </a:r>
          </a:p>
        </p:txBody>
      </p:sp>
      <p:pic>
        <p:nvPicPr>
          <p:cNvPr id="27" name="Picture 26">
            <a:extLst>
              <a:ext uri="{FF2B5EF4-FFF2-40B4-BE49-F238E27FC236}">
                <a16:creationId xmlns:a16="http://schemas.microsoft.com/office/drawing/2014/main" id="{05807945-888A-428E-B70E-F397323F0CED}"/>
              </a:ext>
            </a:extLst>
          </p:cNvPr>
          <p:cNvPicPr>
            <a:picLocks noChangeAspect="1"/>
          </p:cNvPicPr>
          <p:nvPr/>
        </p:nvPicPr>
        <p:blipFill>
          <a:blip r:embed="rId4"/>
          <a:stretch>
            <a:fillRect/>
          </a:stretch>
        </p:blipFill>
        <p:spPr>
          <a:xfrm>
            <a:off x="4323192" y="4804240"/>
            <a:ext cx="1742088" cy="883487"/>
          </a:xfrm>
          <a:prstGeom prst="rect">
            <a:avLst/>
          </a:prstGeom>
          <a:ln w="28575">
            <a:solidFill>
              <a:schemeClr val="tx1"/>
            </a:solidFill>
          </a:ln>
        </p:spPr>
      </p:pic>
      <p:pic>
        <p:nvPicPr>
          <p:cNvPr id="28" name="Picture 27">
            <a:extLst>
              <a:ext uri="{FF2B5EF4-FFF2-40B4-BE49-F238E27FC236}">
                <a16:creationId xmlns:a16="http://schemas.microsoft.com/office/drawing/2014/main" id="{41C301C3-AB8B-445A-BD00-D9EDAF509408}"/>
              </a:ext>
            </a:extLst>
          </p:cNvPr>
          <p:cNvPicPr>
            <a:picLocks noChangeAspect="1"/>
          </p:cNvPicPr>
          <p:nvPr/>
        </p:nvPicPr>
        <p:blipFill>
          <a:blip r:embed="rId5"/>
          <a:stretch>
            <a:fillRect/>
          </a:stretch>
        </p:blipFill>
        <p:spPr>
          <a:xfrm>
            <a:off x="9437066" y="4394212"/>
            <a:ext cx="608314" cy="1860378"/>
          </a:xfrm>
          <a:prstGeom prst="rect">
            <a:avLst/>
          </a:prstGeom>
          <a:ln w="28575">
            <a:solidFill>
              <a:schemeClr val="tx1"/>
            </a:solidFill>
          </a:ln>
        </p:spPr>
      </p:pic>
      <p:pic>
        <p:nvPicPr>
          <p:cNvPr id="30" name="Picture 29">
            <a:extLst>
              <a:ext uri="{FF2B5EF4-FFF2-40B4-BE49-F238E27FC236}">
                <a16:creationId xmlns:a16="http://schemas.microsoft.com/office/drawing/2014/main" id="{C7CA2807-311D-4E4B-A088-648C313D034B}"/>
              </a:ext>
            </a:extLst>
          </p:cNvPr>
          <p:cNvPicPr>
            <a:picLocks noChangeAspect="1"/>
          </p:cNvPicPr>
          <p:nvPr/>
        </p:nvPicPr>
        <p:blipFill rotWithShape="1">
          <a:blip r:embed="rId6"/>
          <a:srcRect r="-1257" b="52051"/>
          <a:stretch/>
        </p:blipFill>
        <p:spPr>
          <a:xfrm>
            <a:off x="10072014" y="5326602"/>
            <a:ext cx="631478" cy="927988"/>
          </a:xfrm>
          <a:prstGeom prst="rect">
            <a:avLst/>
          </a:prstGeom>
          <a:ln w="28575">
            <a:solidFill>
              <a:schemeClr val="tx1"/>
            </a:solidFill>
          </a:ln>
        </p:spPr>
      </p:pic>
      <p:pic>
        <p:nvPicPr>
          <p:cNvPr id="32" name="Picture 31">
            <a:extLst>
              <a:ext uri="{FF2B5EF4-FFF2-40B4-BE49-F238E27FC236}">
                <a16:creationId xmlns:a16="http://schemas.microsoft.com/office/drawing/2014/main" id="{890A94B4-CB3D-47B1-8E8D-239AACD3E382}"/>
              </a:ext>
            </a:extLst>
          </p:cNvPr>
          <p:cNvPicPr>
            <a:picLocks noChangeAspect="1"/>
          </p:cNvPicPr>
          <p:nvPr/>
        </p:nvPicPr>
        <p:blipFill>
          <a:blip r:embed="rId7"/>
          <a:stretch>
            <a:fillRect/>
          </a:stretch>
        </p:blipFill>
        <p:spPr>
          <a:xfrm>
            <a:off x="7424719" y="4440393"/>
            <a:ext cx="623641" cy="1850999"/>
          </a:xfrm>
          <a:prstGeom prst="rect">
            <a:avLst/>
          </a:prstGeom>
          <a:ln w="28575">
            <a:solidFill>
              <a:schemeClr val="tx1"/>
            </a:solidFill>
          </a:ln>
        </p:spPr>
      </p:pic>
      <p:sp>
        <p:nvSpPr>
          <p:cNvPr id="2" name="TextBox 1">
            <a:extLst>
              <a:ext uri="{FF2B5EF4-FFF2-40B4-BE49-F238E27FC236}">
                <a16:creationId xmlns:a16="http://schemas.microsoft.com/office/drawing/2014/main" id="{818C3F3D-AFC5-461F-93BB-796A1D9D033F}"/>
              </a:ext>
            </a:extLst>
          </p:cNvPr>
          <p:cNvSpPr txBox="1"/>
          <p:nvPr/>
        </p:nvSpPr>
        <p:spPr>
          <a:xfrm>
            <a:off x="4852049" y="1213632"/>
            <a:ext cx="6926246" cy="646331"/>
          </a:xfrm>
          <a:prstGeom prst="rect">
            <a:avLst/>
          </a:prstGeom>
          <a:noFill/>
        </p:spPr>
        <p:txBody>
          <a:bodyPr wrap="square" rtlCol="0">
            <a:spAutoFit/>
          </a:bodyPr>
          <a:lstStyle/>
          <a:p>
            <a:r>
              <a:rPr lang="en-US" b="1" dirty="0"/>
              <a:t>Countries With Reactors Under Construction VS Those Who Have Expressed Interest</a:t>
            </a:r>
          </a:p>
        </p:txBody>
      </p:sp>
      <p:pic>
        <p:nvPicPr>
          <p:cNvPr id="13" name="Picture 12">
            <a:extLst>
              <a:ext uri="{FF2B5EF4-FFF2-40B4-BE49-F238E27FC236}">
                <a16:creationId xmlns:a16="http://schemas.microsoft.com/office/drawing/2014/main" id="{C6DB348C-4587-4857-A9CF-C84A1F105DF2}"/>
              </a:ext>
            </a:extLst>
          </p:cNvPr>
          <p:cNvPicPr>
            <a:picLocks noChangeAspect="1"/>
          </p:cNvPicPr>
          <p:nvPr/>
        </p:nvPicPr>
        <p:blipFill rotWithShape="1">
          <a:blip r:embed="rId8"/>
          <a:srcRect l="47381" t="20570" r="37024" b="69650"/>
          <a:stretch/>
        </p:blipFill>
        <p:spPr>
          <a:xfrm>
            <a:off x="9347199" y="6291392"/>
            <a:ext cx="2844801" cy="566608"/>
          </a:xfrm>
          <a:prstGeom prst="rect">
            <a:avLst/>
          </a:prstGeom>
        </p:spPr>
      </p:pic>
    </p:spTree>
    <p:extLst>
      <p:ext uri="{BB962C8B-B14F-4D97-AF65-F5344CB8AC3E}">
        <p14:creationId xmlns:p14="http://schemas.microsoft.com/office/powerpoint/2010/main" val="115500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743DD-464A-4AA6-9DA5-2E7801042AF5}"/>
              </a:ext>
            </a:extLst>
          </p:cNvPr>
          <p:cNvSpPr>
            <a:spLocks noGrp="1"/>
          </p:cNvSpPr>
          <p:nvPr>
            <p:ph type="title"/>
          </p:nvPr>
        </p:nvSpPr>
        <p:spPr>
          <a:xfrm>
            <a:off x="330774" y="356993"/>
            <a:ext cx="11556829" cy="757702"/>
          </a:xfrm>
        </p:spPr>
        <p:txBody>
          <a:bodyPr>
            <a:normAutofit/>
          </a:bodyPr>
          <a:lstStyle/>
          <a:p>
            <a:r>
              <a:rPr lang="en-US" sz="4000" b="1" dirty="0">
                <a:solidFill>
                  <a:srgbClr val="00B0F0"/>
                </a:solidFill>
              </a:rPr>
              <a:t>Supplying the Next Wave of Nuclear Power</a:t>
            </a:r>
          </a:p>
        </p:txBody>
      </p:sp>
      <p:sp>
        <p:nvSpPr>
          <p:cNvPr id="3" name="TextBox 2">
            <a:extLst>
              <a:ext uri="{FF2B5EF4-FFF2-40B4-BE49-F238E27FC236}">
                <a16:creationId xmlns:a16="http://schemas.microsoft.com/office/drawing/2014/main" id="{01C3B092-D65A-458A-8984-DB0687F1F4AC}"/>
              </a:ext>
            </a:extLst>
          </p:cNvPr>
          <p:cNvSpPr txBox="1"/>
          <p:nvPr/>
        </p:nvSpPr>
        <p:spPr>
          <a:xfrm>
            <a:off x="532661" y="1535188"/>
            <a:ext cx="5193582" cy="4154984"/>
          </a:xfrm>
          <a:prstGeom prst="rect">
            <a:avLst/>
          </a:prstGeom>
          <a:noFill/>
        </p:spPr>
        <p:txBody>
          <a:bodyPr wrap="square" rtlCol="0">
            <a:spAutoFit/>
          </a:bodyPr>
          <a:lstStyle/>
          <a:p>
            <a:pPr marL="342900" indent="-342900">
              <a:buFont typeface="Arial" panose="020B0604020202020204" pitchFamily="34" charset="0"/>
              <a:buChar char="•"/>
            </a:pPr>
            <a:r>
              <a:rPr lang="en-US" sz="2200" b="1" dirty="0">
                <a:solidFill>
                  <a:srgbClr val="09B2F0"/>
                </a:solidFill>
              </a:rPr>
              <a:t>Traditional nuclear suppliers</a:t>
            </a:r>
            <a:r>
              <a:rPr lang="en-US" sz="2200" dirty="0"/>
              <a:t>, including the U.S. and its allies, have primarily written the current safety and non-proliferation rules. They are in</a:t>
            </a:r>
            <a:r>
              <a:rPr lang="en-US" sz="2200" b="1" dirty="0"/>
              <a:t> </a:t>
            </a:r>
            <a:r>
              <a:rPr lang="en-US" sz="2200" dirty="0"/>
              <a:t>the process of </a:t>
            </a:r>
            <a:r>
              <a:rPr lang="en-US" sz="2200" b="1" dirty="0">
                <a:solidFill>
                  <a:srgbClr val="09B2F0"/>
                </a:solidFill>
              </a:rPr>
              <a:t>losing ground on nuclear commerce to Russia and soon China</a:t>
            </a:r>
            <a:r>
              <a:rPr lang="en-US" sz="2200" b="1" dirty="0"/>
              <a:t>.</a:t>
            </a:r>
          </a:p>
          <a:p>
            <a:endParaRPr lang="en-US" sz="2200" b="1" dirty="0"/>
          </a:p>
          <a:p>
            <a:pPr marL="342900" indent="-342900">
              <a:buFont typeface="Arial" panose="020B0604020202020204" pitchFamily="34" charset="0"/>
              <a:buChar char="•"/>
            </a:pPr>
            <a:r>
              <a:rPr lang="en-US" sz="2200" dirty="0"/>
              <a:t>These aggressive nuclear commercial ambitions are </a:t>
            </a:r>
            <a:r>
              <a:rPr lang="en-US" sz="2200" b="1" dirty="0">
                <a:solidFill>
                  <a:srgbClr val="09B2F0"/>
                </a:solidFill>
              </a:rPr>
              <a:t>state-backed </a:t>
            </a:r>
            <a:r>
              <a:rPr lang="en-US" sz="2200" dirty="0"/>
              <a:t>and </a:t>
            </a:r>
            <a:r>
              <a:rPr lang="en-US" sz="2200" b="1" dirty="0">
                <a:solidFill>
                  <a:srgbClr val="09B2F0"/>
                </a:solidFill>
              </a:rPr>
              <a:t>integrated</a:t>
            </a:r>
            <a:r>
              <a:rPr lang="en-US" sz="2200" dirty="0"/>
              <a:t> into countries strategic and </a:t>
            </a:r>
            <a:r>
              <a:rPr lang="en-US" sz="2200" b="1" dirty="0">
                <a:solidFill>
                  <a:srgbClr val="09B2F0"/>
                </a:solidFill>
              </a:rPr>
              <a:t>geopolitical</a:t>
            </a:r>
            <a:r>
              <a:rPr lang="en-US" sz="2200" b="1" dirty="0"/>
              <a:t> </a:t>
            </a:r>
            <a:r>
              <a:rPr lang="en-US" sz="2200" b="1" dirty="0">
                <a:solidFill>
                  <a:srgbClr val="09B2F0"/>
                </a:solidFill>
              </a:rPr>
              <a:t>objectives</a:t>
            </a:r>
            <a:r>
              <a:rPr lang="en-US" sz="2200" dirty="0"/>
              <a:t>.</a:t>
            </a:r>
          </a:p>
          <a:p>
            <a:endParaRPr lang="en-US" sz="2200" dirty="0"/>
          </a:p>
        </p:txBody>
      </p:sp>
      <p:sp>
        <p:nvSpPr>
          <p:cNvPr id="10" name="Isosceles Triangle 9">
            <a:extLst>
              <a:ext uri="{FF2B5EF4-FFF2-40B4-BE49-F238E27FC236}">
                <a16:creationId xmlns:a16="http://schemas.microsoft.com/office/drawing/2014/main" id="{A6684950-3673-4B9F-8C68-76CEEE166FF2}"/>
              </a:ext>
            </a:extLst>
          </p:cNvPr>
          <p:cNvSpPr/>
          <p:nvPr/>
        </p:nvSpPr>
        <p:spPr>
          <a:xfrm>
            <a:off x="8350698" y="4279821"/>
            <a:ext cx="812800" cy="812800"/>
          </a:xfrm>
          <a:prstGeom prst="triangle">
            <a:avLst/>
          </a:prstGeom>
          <a:ln>
            <a:solidFill>
              <a:schemeClr val="accent1">
                <a:lumMod val="5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ctangle 10">
            <a:extLst>
              <a:ext uri="{FF2B5EF4-FFF2-40B4-BE49-F238E27FC236}">
                <a16:creationId xmlns:a16="http://schemas.microsoft.com/office/drawing/2014/main" id="{3E04B42E-6E87-4567-8DA0-30CE201A1E1A}"/>
              </a:ext>
            </a:extLst>
          </p:cNvPr>
          <p:cNvSpPr/>
          <p:nvPr/>
        </p:nvSpPr>
        <p:spPr>
          <a:xfrm rot="240000">
            <a:off x="6361184" y="3704380"/>
            <a:ext cx="4878289" cy="528551"/>
          </a:xfrm>
          <a:prstGeom prst="rect">
            <a:avLst/>
          </a:prstGeom>
          <a:ln>
            <a:solidFill>
              <a:schemeClr val="accent1">
                <a:lumMod val="5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2" name="Group 11">
            <a:extLst>
              <a:ext uri="{FF2B5EF4-FFF2-40B4-BE49-F238E27FC236}">
                <a16:creationId xmlns:a16="http://schemas.microsoft.com/office/drawing/2014/main" id="{AC9FA4CD-B418-4778-A427-27A4FEE5C58C}"/>
              </a:ext>
            </a:extLst>
          </p:cNvPr>
          <p:cNvGrpSpPr/>
          <p:nvPr/>
        </p:nvGrpSpPr>
        <p:grpSpPr>
          <a:xfrm>
            <a:off x="9079954" y="2737094"/>
            <a:ext cx="2163147" cy="1021444"/>
            <a:chOff x="4553844" y="3404681"/>
            <a:chExt cx="1946391" cy="906819"/>
          </a:xfrm>
        </p:grpSpPr>
        <p:sp>
          <p:nvSpPr>
            <p:cNvPr id="16" name="Rectangle: Rounded Corners 15">
              <a:extLst>
                <a:ext uri="{FF2B5EF4-FFF2-40B4-BE49-F238E27FC236}">
                  <a16:creationId xmlns:a16="http://schemas.microsoft.com/office/drawing/2014/main" id="{8A20B436-E2B5-4775-8C0C-E5B5219AE2DC}"/>
                </a:ext>
              </a:extLst>
            </p:cNvPr>
            <p:cNvSpPr/>
            <p:nvPr/>
          </p:nvSpPr>
          <p:spPr>
            <a:xfrm rot="240000">
              <a:off x="4553844" y="3404681"/>
              <a:ext cx="1946391" cy="9068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8">
              <a:extLst>
                <a:ext uri="{FF2B5EF4-FFF2-40B4-BE49-F238E27FC236}">
                  <a16:creationId xmlns:a16="http://schemas.microsoft.com/office/drawing/2014/main" id="{5429AE0C-77A9-45A3-B43B-88871DBBBAC1}"/>
                </a:ext>
              </a:extLst>
            </p:cNvPr>
            <p:cNvSpPr txBox="1"/>
            <p:nvPr/>
          </p:nvSpPr>
          <p:spPr>
            <a:xfrm rot="240000">
              <a:off x="4598111" y="3448948"/>
              <a:ext cx="1857857" cy="8182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2000" kern="1200" dirty="0"/>
                <a:t>Traditional Nuclear Suppliers</a:t>
              </a:r>
            </a:p>
          </p:txBody>
        </p:sp>
      </p:grpSp>
      <p:grpSp>
        <p:nvGrpSpPr>
          <p:cNvPr id="13" name="Group 12">
            <a:extLst>
              <a:ext uri="{FF2B5EF4-FFF2-40B4-BE49-F238E27FC236}">
                <a16:creationId xmlns:a16="http://schemas.microsoft.com/office/drawing/2014/main" id="{F9818F54-C44C-496E-9548-74CDEA7CB154}"/>
              </a:ext>
            </a:extLst>
          </p:cNvPr>
          <p:cNvGrpSpPr/>
          <p:nvPr/>
        </p:nvGrpSpPr>
        <p:grpSpPr>
          <a:xfrm>
            <a:off x="6506096" y="2523081"/>
            <a:ext cx="2095678" cy="1040384"/>
            <a:chOff x="1763230" y="3209609"/>
            <a:chExt cx="1946391" cy="906819"/>
          </a:xfrm>
        </p:grpSpPr>
        <p:sp>
          <p:nvSpPr>
            <p:cNvPr id="14" name="Rectangle: Rounded Corners 13">
              <a:extLst>
                <a:ext uri="{FF2B5EF4-FFF2-40B4-BE49-F238E27FC236}">
                  <a16:creationId xmlns:a16="http://schemas.microsoft.com/office/drawing/2014/main" id="{DFA7ECFF-B324-4E29-AAA0-F5B3945A39B8}"/>
                </a:ext>
              </a:extLst>
            </p:cNvPr>
            <p:cNvSpPr/>
            <p:nvPr/>
          </p:nvSpPr>
          <p:spPr>
            <a:xfrm rot="240000">
              <a:off x="1763230" y="3209609"/>
              <a:ext cx="1946391" cy="9068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10">
              <a:extLst>
                <a:ext uri="{FF2B5EF4-FFF2-40B4-BE49-F238E27FC236}">
                  <a16:creationId xmlns:a16="http://schemas.microsoft.com/office/drawing/2014/main" id="{7B7C5DBC-49E4-4D71-8B0A-B589ED896BF4}"/>
                </a:ext>
              </a:extLst>
            </p:cNvPr>
            <p:cNvSpPr txBox="1"/>
            <p:nvPr/>
          </p:nvSpPr>
          <p:spPr>
            <a:xfrm rot="240000">
              <a:off x="1807497" y="3253876"/>
              <a:ext cx="1857857" cy="8182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2000" kern="1200" dirty="0"/>
                <a:t>Non-Legacy Nuclear Suppliers</a:t>
              </a:r>
            </a:p>
          </p:txBody>
        </p:sp>
      </p:grpSp>
      <p:sp>
        <p:nvSpPr>
          <p:cNvPr id="29" name="TextBox 28">
            <a:extLst>
              <a:ext uri="{FF2B5EF4-FFF2-40B4-BE49-F238E27FC236}">
                <a16:creationId xmlns:a16="http://schemas.microsoft.com/office/drawing/2014/main" id="{C2F6FDDA-4334-42C4-BE38-FE9AB7BE95C2}"/>
              </a:ext>
            </a:extLst>
          </p:cNvPr>
          <p:cNvSpPr txBox="1"/>
          <p:nvPr/>
        </p:nvSpPr>
        <p:spPr>
          <a:xfrm rot="212472">
            <a:off x="7695961" y="3764714"/>
            <a:ext cx="2171941" cy="400110"/>
          </a:xfrm>
          <a:prstGeom prst="rect">
            <a:avLst/>
          </a:prstGeom>
          <a:noFill/>
        </p:spPr>
        <p:txBody>
          <a:bodyPr wrap="none" rtlCol="0">
            <a:spAutoFit/>
          </a:bodyPr>
          <a:lstStyle/>
          <a:p>
            <a:r>
              <a:rPr lang="en-US" sz="2000" dirty="0"/>
              <a:t>Nuclear Hegemony</a:t>
            </a:r>
          </a:p>
        </p:txBody>
      </p:sp>
      <p:pic>
        <p:nvPicPr>
          <p:cNvPr id="18" name="Picture 17">
            <a:extLst>
              <a:ext uri="{FF2B5EF4-FFF2-40B4-BE49-F238E27FC236}">
                <a16:creationId xmlns:a16="http://schemas.microsoft.com/office/drawing/2014/main" id="{1558FD96-A9BF-485B-B052-884F862E31BE}"/>
              </a:ext>
            </a:extLst>
          </p:cNvPr>
          <p:cNvPicPr>
            <a:picLocks noChangeAspect="1"/>
          </p:cNvPicPr>
          <p:nvPr/>
        </p:nvPicPr>
        <p:blipFill rotWithShape="1">
          <a:blip r:embed="rId3"/>
          <a:srcRect l="47381" t="20570" r="37024" b="69650"/>
          <a:stretch/>
        </p:blipFill>
        <p:spPr>
          <a:xfrm>
            <a:off x="9347199" y="6271666"/>
            <a:ext cx="2844801" cy="586334"/>
          </a:xfrm>
          <a:prstGeom prst="rect">
            <a:avLst/>
          </a:prstGeom>
        </p:spPr>
      </p:pic>
    </p:spTree>
    <p:extLst>
      <p:ext uri="{BB962C8B-B14F-4D97-AF65-F5344CB8AC3E}">
        <p14:creationId xmlns:p14="http://schemas.microsoft.com/office/powerpoint/2010/main" val="55238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891" y="138321"/>
            <a:ext cx="10515600" cy="1159035"/>
          </a:xfrm>
        </p:spPr>
        <p:txBody>
          <a:bodyPr anchor="ctr">
            <a:normAutofit/>
          </a:bodyPr>
          <a:lstStyle/>
          <a:p>
            <a:r>
              <a:rPr lang="en-US" sz="4000" b="1" dirty="0">
                <a:solidFill>
                  <a:srgbClr val="32BDEF"/>
                </a:solidFill>
              </a:rPr>
              <a:t>Evolving Nuclear Suppliers</a:t>
            </a:r>
          </a:p>
        </p:txBody>
      </p:sp>
      <p:sp>
        <p:nvSpPr>
          <p:cNvPr id="10" name="Rectangle 9"/>
          <p:cNvSpPr/>
          <p:nvPr/>
        </p:nvSpPr>
        <p:spPr>
          <a:xfrm>
            <a:off x="438150" y="4007192"/>
            <a:ext cx="6029152" cy="1938992"/>
          </a:xfrm>
          <a:prstGeom prst="rect">
            <a:avLst/>
          </a:prstGeom>
        </p:spPr>
        <p:txBody>
          <a:bodyPr wrap="square">
            <a:spAutoFit/>
          </a:bodyPr>
          <a:lstStyle/>
          <a:p>
            <a:pPr marL="342900" indent="-342900">
              <a:spcBef>
                <a:spcPts val="1800"/>
              </a:spcBef>
              <a:buFont typeface="Arial" panose="020B0604020202020204" pitchFamily="34" charset="0"/>
              <a:buChar char="•"/>
            </a:pPr>
            <a:r>
              <a:rPr lang="en-US" sz="2000" dirty="0">
                <a:solidFill>
                  <a:schemeClr val="tx1">
                    <a:lumMod val="75000"/>
                    <a:lumOff val="25000"/>
                  </a:schemeClr>
                </a:solidFill>
              </a:rPr>
              <a:t>By 2026, </a:t>
            </a:r>
            <a:r>
              <a:rPr lang="en-US" sz="2000" b="1" dirty="0">
                <a:solidFill>
                  <a:srgbClr val="32BDEF"/>
                </a:solidFill>
              </a:rPr>
              <a:t>China</a:t>
            </a:r>
            <a:r>
              <a:rPr lang="en-US" sz="2000" dirty="0">
                <a:solidFill>
                  <a:srgbClr val="00B0F0"/>
                </a:solidFill>
              </a:rPr>
              <a:t> </a:t>
            </a:r>
            <a:r>
              <a:rPr lang="en-US" sz="2000" dirty="0">
                <a:solidFill>
                  <a:schemeClr val="tx1">
                    <a:lumMod val="75000"/>
                    <a:lumOff val="25000"/>
                  </a:schemeClr>
                </a:solidFill>
              </a:rPr>
              <a:t>is projected to overtake the U.S. as the world’s</a:t>
            </a:r>
            <a:r>
              <a:rPr lang="en-US" sz="2000" dirty="0">
                <a:solidFill>
                  <a:srgbClr val="32BDEF"/>
                </a:solidFill>
              </a:rPr>
              <a:t> </a:t>
            </a:r>
            <a:r>
              <a:rPr lang="en-US" sz="2000" b="1" dirty="0">
                <a:solidFill>
                  <a:srgbClr val="32BDEF"/>
                </a:solidFill>
              </a:rPr>
              <a:t>top nuclear power generator </a:t>
            </a:r>
            <a:r>
              <a:rPr lang="en-US" sz="2000" dirty="0">
                <a:solidFill>
                  <a:schemeClr val="tx1">
                    <a:lumMod val="75000"/>
                    <a:lumOff val="25000"/>
                  </a:schemeClr>
                </a:solidFill>
              </a:rPr>
              <a:t>– making it the </a:t>
            </a:r>
            <a:r>
              <a:rPr lang="en-US" sz="2000" b="1" dirty="0">
                <a:solidFill>
                  <a:srgbClr val="32BDEF"/>
                </a:solidFill>
              </a:rPr>
              <a:t>largest operator </a:t>
            </a:r>
            <a:r>
              <a:rPr lang="en-US" sz="2000" dirty="0">
                <a:solidFill>
                  <a:schemeClr val="tx1">
                    <a:lumMod val="75000"/>
                    <a:lumOff val="25000"/>
                  </a:schemeClr>
                </a:solidFill>
              </a:rPr>
              <a:t>and market in the world, raising </a:t>
            </a:r>
            <a:r>
              <a:rPr lang="en-US" sz="2000" b="1" dirty="0">
                <a:solidFill>
                  <a:srgbClr val="32BDEF"/>
                </a:solidFill>
              </a:rPr>
              <a:t>major concerns </a:t>
            </a:r>
            <a:r>
              <a:rPr lang="en-US" sz="2000" dirty="0">
                <a:solidFill>
                  <a:schemeClr val="tx1">
                    <a:lumMod val="75000"/>
                    <a:lumOff val="25000"/>
                  </a:schemeClr>
                </a:solidFill>
              </a:rPr>
              <a:t>about the future international relations, electric power dependency, nuclear governance and global economics. </a:t>
            </a:r>
          </a:p>
        </p:txBody>
      </p:sp>
      <p:pic>
        <p:nvPicPr>
          <p:cNvPr id="11" name="Content Placeholder 13" descr="A picture containing screenshot&#10;&#10;Description generated with very high confidence">
            <a:extLst>
              <a:ext uri="{FF2B5EF4-FFF2-40B4-BE49-F238E27FC236}">
                <a16:creationId xmlns:a16="http://schemas.microsoft.com/office/drawing/2014/main" id="{024A7039-DCE2-4702-90CD-1F94DF261FF3}"/>
              </a:ext>
            </a:extLst>
          </p:cNvPr>
          <p:cNvPicPr>
            <a:picLocks noChangeAspect="1"/>
          </p:cNvPicPr>
          <p:nvPr/>
        </p:nvPicPr>
        <p:blipFill rotWithShape="1">
          <a:blip r:embed="rId3">
            <a:extLst>
              <a:ext uri="{28A0092B-C50C-407E-A947-70E740481C1C}">
                <a14:useLocalDpi xmlns:a14="http://schemas.microsoft.com/office/drawing/2010/main" val="0"/>
              </a:ext>
            </a:extLst>
          </a:blip>
          <a:srcRect l="99" t="-183" r="-102" b="-37"/>
          <a:stretch/>
        </p:blipFill>
        <p:spPr>
          <a:xfrm>
            <a:off x="6607268" y="1220909"/>
            <a:ext cx="5112152" cy="4661824"/>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3D52B783-92E0-4FC1-BF21-BD3AF8031795}"/>
              </a:ext>
            </a:extLst>
          </p:cNvPr>
          <p:cNvSpPr/>
          <p:nvPr/>
        </p:nvSpPr>
        <p:spPr>
          <a:xfrm>
            <a:off x="438150" y="1078212"/>
            <a:ext cx="5883180" cy="2246769"/>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tx1">
                    <a:lumMod val="75000"/>
                    <a:lumOff val="25000"/>
                  </a:schemeClr>
                </a:solidFill>
              </a:rPr>
              <a:t>Traditional nuclear suppliers, the U.S. and its allies, are now losing ground on the nuclear commerce market, focusing more on </a:t>
            </a:r>
            <a:r>
              <a:rPr lang="en-US" sz="2000" b="1" dirty="0">
                <a:solidFill>
                  <a:srgbClr val="32BDEF"/>
                </a:solidFill>
              </a:rPr>
              <a:t>preserving</a:t>
            </a:r>
            <a:r>
              <a:rPr lang="en-US" sz="2000" dirty="0">
                <a:solidFill>
                  <a:schemeClr val="tx1">
                    <a:lumMod val="75000"/>
                    <a:lumOff val="25000"/>
                  </a:schemeClr>
                </a:solidFill>
              </a:rPr>
              <a:t> existing plants and preparing for decommissioning, while </a:t>
            </a:r>
            <a:r>
              <a:rPr lang="en-US" sz="2000" b="1" dirty="0">
                <a:solidFill>
                  <a:srgbClr val="32BDEF"/>
                </a:solidFill>
              </a:rPr>
              <a:t>Russia</a:t>
            </a:r>
            <a:r>
              <a:rPr lang="en-US" sz="2000" b="1" dirty="0">
                <a:solidFill>
                  <a:schemeClr val="tx1">
                    <a:lumMod val="75000"/>
                    <a:lumOff val="25000"/>
                  </a:schemeClr>
                </a:solidFill>
              </a:rPr>
              <a:t> </a:t>
            </a:r>
            <a:r>
              <a:rPr lang="en-US" sz="2000" dirty="0">
                <a:solidFill>
                  <a:schemeClr val="tx1">
                    <a:lumMod val="75000"/>
                    <a:lumOff val="25000"/>
                  </a:schemeClr>
                </a:solidFill>
              </a:rPr>
              <a:t>and </a:t>
            </a:r>
            <a:r>
              <a:rPr lang="en-US" sz="2000" b="1" dirty="0">
                <a:solidFill>
                  <a:srgbClr val="32BDEF"/>
                </a:solidFill>
              </a:rPr>
              <a:t>China</a:t>
            </a:r>
            <a:r>
              <a:rPr lang="en-US" sz="2000" dirty="0">
                <a:solidFill>
                  <a:schemeClr val="tx1">
                    <a:lumMod val="75000"/>
                    <a:lumOff val="25000"/>
                  </a:schemeClr>
                </a:solidFill>
              </a:rPr>
              <a:t> are moving ahead, trying to </a:t>
            </a:r>
            <a:r>
              <a:rPr lang="en-US" sz="2000" b="1" dirty="0">
                <a:solidFill>
                  <a:srgbClr val="32BDEF"/>
                </a:solidFill>
              </a:rPr>
              <a:t>dominate</a:t>
            </a:r>
            <a:r>
              <a:rPr lang="en-US" sz="2000" b="1" dirty="0">
                <a:solidFill>
                  <a:srgbClr val="70AD47"/>
                </a:solidFill>
              </a:rPr>
              <a:t> </a:t>
            </a:r>
            <a:r>
              <a:rPr lang="en-US" sz="2000" b="1" dirty="0">
                <a:solidFill>
                  <a:srgbClr val="32BDEF"/>
                </a:solidFill>
              </a:rPr>
              <a:t>the market</a:t>
            </a:r>
            <a:r>
              <a:rPr lang="en-US" sz="2000" dirty="0">
                <a:solidFill>
                  <a:schemeClr val="tx1">
                    <a:lumMod val="75000"/>
                    <a:lumOff val="25000"/>
                  </a:schemeClr>
                </a:solidFill>
              </a:rPr>
              <a:t>.</a:t>
            </a:r>
          </a:p>
          <a:p>
            <a:endParaRPr lang="en-US" sz="2000" dirty="0">
              <a:solidFill>
                <a:schemeClr val="tx1">
                  <a:lumMod val="75000"/>
                  <a:lumOff val="25000"/>
                </a:schemeClr>
              </a:solidFill>
            </a:endParaRPr>
          </a:p>
        </p:txBody>
      </p:sp>
      <p:sp>
        <p:nvSpPr>
          <p:cNvPr id="2" name="Rectangle 1">
            <a:extLst>
              <a:ext uri="{FF2B5EF4-FFF2-40B4-BE49-F238E27FC236}">
                <a16:creationId xmlns:a16="http://schemas.microsoft.com/office/drawing/2014/main" id="{9BF88B56-4A5A-4CD6-B1B5-8838FA6EDBA0}"/>
              </a:ext>
            </a:extLst>
          </p:cNvPr>
          <p:cNvSpPr/>
          <p:nvPr/>
        </p:nvSpPr>
        <p:spPr>
          <a:xfrm>
            <a:off x="438150" y="2983727"/>
            <a:ext cx="5883180" cy="1015663"/>
          </a:xfrm>
          <a:prstGeom prst="rect">
            <a:avLst/>
          </a:prstGeom>
        </p:spPr>
        <p:txBody>
          <a:bodyPr wrap="square">
            <a:spAutoFit/>
          </a:bodyPr>
          <a:lstStyle/>
          <a:p>
            <a:pPr marL="342900" indent="-342900">
              <a:spcBef>
                <a:spcPts val="600"/>
              </a:spcBef>
              <a:buFont typeface="Arial" panose="020B0604020202020204" pitchFamily="34" charset="0"/>
              <a:buChar char="•"/>
            </a:pPr>
            <a:r>
              <a:rPr lang="en-US" sz="2000" dirty="0">
                <a:solidFill>
                  <a:schemeClr val="tx1">
                    <a:lumMod val="75000"/>
                    <a:lumOff val="25000"/>
                  </a:schemeClr>
                </a:solidFill>
              </a:rPr>
              <a:t>China and Russia are increasing their nuclear energy exports by offering </a:t>
            </a:r>
            <a:r>
              <a:rPr lang="en-US" sz="2000" b="1" dirty="0">
                <a:solidFill>
                  <a:srgbClr val="32BDEF"/>
                </a:solidFill>
              </a:rPr>
              <a:t>new arrangements</a:t>
            </a:r>
            <a:r>
              <a:rPr lang="en-US" sz="2000" dirty="0">
                <a:solidFill>
                  <a:srgbClr val="32BDEF"/>
                </a:solidFill>
              </a:rPr>
              <a:t> </a:t>
            </a:r>
            <a:r>
              <a:rPr lang="en-US" sz="2000" dirty="0">
                <a:solidFill>
                  <a:schemeClr val="tx1">
                    <a:lumMod val="75000"/>
                    <a:lumOff val="25000"/>
                  </a:schemeClr>
                </a:solidFill>
              </a:rPr>
              <a:t>with the goal of increasing their international influence.</a:t>
            </a:r>
          </a:p>
        </p:txBody>
      </p:sp>
      <p:sp>
        <p:nvSpPr>
          <p:cNvPr id="6" name="Rectangle 5">
            <a:extLst>
              <a:ext uri="{FF2B5EF4-FFF2-40B4-BE49-F238E27FC236}">
                <a16:creationId xmlns:a16="http://schemas.microsoft.com/office/drawing/2014/main" id="{4A7A8083-F238-4972-9C68-E85040481406}"/>
              </a:ext>
            </a:extLst>
          </p:cNvPr>
          <p:cNvSpPr/>
          <p:nvPr/>
        </p:nvSpPr>
        <p:spPr>
          <a:xfrm>
            <a:off x="6607268" y="1247968"/>
            <a:ext cx="4873841" cy="230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F75928-764C-41D0-9BF3-461E7B29EA23}"/>
              </a:ext>
            </a:extLst>
          </p:cNvPr>
          <p:cNvSpPr txBox="1"/>
          <p:nvPr/>
        </p:nvSpPr>
        <p:spPr>
          <a:xfrm>
            <a:off x="6718584" y="1253552"/>
            <a:ext cx="5119991" cy="646331"/>
          </a:xfrm>
          <a:prstGeom prst="rect">
            <a:avLst/>
          </a:prstGeom>
          <a:noFill/>
        </p:spPr>
        <p:txBody>
          <a:bodyPr wrap="square" rtlCol="0">
            <a:spAutoFit/>
          </a:bodyPr>
          <a:lstStyle/>
          <a:p>
            <a:r>
              <a:rPr lang="en-US" b="1" dirty="0">
                <a:solidFill>
                  <a:srgbClr val="70AD47"/>
                </a:solidFill>
              </a:rPr>
              <a:t>Countries with the Most Civil Nuclear Power Reactors under Construction</a:t>
            </a:r>
          </a:p>
        </p:txBody>
      </p:sp>
      <p:pic>
        <p:nvPicPr>
          <p:cNvPr id="13" name="Picture 12">
            <a:extLst>
              <a:ext uri="{FF2B5EF4-FFF2-40B4-BE49-F238E27FC236}">
                <a16:creationId xmlns:a16="http://schemas.microsoft.com/office/drawing/2014/main" id="{6375736C-D828-4173-9E42-8BDD492AB0AD}"/>
              </a:ext>
            </a:extLst>
          </p:cNvPr>
          <p:cNvPicPr>
            <a:picLocks noChangeAspect="1"/>
          </p:cNvPicPr>
          <p:nvPr/>
        </p:nvPicPr>
        <p:blipFill rotWithShape="1">
          <a:blip r:embed="rId4"/>
          <a:srcRect l="47381" t="20570" r="37024" b="69650"/>
          <a:stretch/>
        </p:blipFill>
        <p:spPr>
          <a:xfrm>
            <a:off x="9347199" y="6271666"/>
            <a:ext cx="2844801" cy="586334"/>
          </a:xfrm>
          <a:prstGeom prst="rect">
            <a:avLst/>
          </a:prstGeom>
        </p:spPr>
      </p:pic>
    </p:spTree>
    <p:extLst>
      <p:ext uri="{BB962C8B-B14F-4D97-AF65-F5344CB8AC3E}">
        <p14:creationId xmlns:p14="http://schemas.microsoft.com/office/powerpoint/2010/main" val="40108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2D03-84FB-43F0-AF83-0431A6EC92F7}"/>
              </a:ext>
            </a:extLst>
          </p:cNvPr>
          <p:cNvSpPr>
            <a:spLocks noGrp="1"/>
          </p:cNvSpPr>
          <p:nvPr>
            <p:ph type="title"/>
          </p:nvPr>
        </p:nvSpPr>
        <p:spPr>
          <a:xfrm>
            <a:off x="368396" y="199986"/>
            <a:ext cx="11257359" cy="1213789"/>
          </a:xfrm>
        </p:spPr>
        <p:txBody>
          <a:bodyPr>
            <a:normAutofit/>
          </a:bodyPr>
          <a:lstStyle/>
          <a:p>
            <a:r>
              <a:rPr lang="en-US" b="1" dirty="0">
                <a:solidFill>
                  <a:srgbClr val="00B0F0"/>
                </a:solidFill>
              </a:rPr>
              <a:t>Russia</a:t>
            </a:r>
          </a:p>
        </p:txBody>
      </p:sp>
      <p:sp>
        <p:nvSpPr>
          <p:cNvPr id="5" name="Rectangle 4">
            <a:extLst>
              <a:ext uri="{FF2B5EF4-FFF2-40B4-BE49-F238E27FC236}">
                <a16:creationId xmlns:a16="http://schemas.microsoft.com/office/drawing/2014/main" id="{13D1FD48-5291-4149-A09B-68436FF703FE}"/>
              </a:ext>
            </a:extLst>
          </p:cNvPr>
          <p:cNvSpPr/>
          <p:nvPr/>
        </p:nvSpPr>
        <p:spPr>
          <a:xfrm>
            <a:off x="566244" y="1574725"/>
            <a:ext cx="3400967" cy="3016210"/>
          </a:xfrm>
          <a:prstGeom prst="rect">
            <a:avLst/>
          </a:prstGeom>
        </p:spPr>
        <p:txBody>
          <a:bodyPr wrap="square">
            <a:spAutoFit/>
          </a:bodyPr>
          <a:lstStyle/>
          <a:p>
            <a:pPr>
              <a:spcBef>
                <a:spcPts val="600"/>
              </a:spcBef>
            </a:pPr>
            <a:r>
              <a:rPr lang="en-US" sz="2000" b="1" dirty="0">
                <a:solidFill>
                  <a:srgbClr val="00B0F0"/>
                </a:solidFill>
              </a:rPr>
              <a:t>Aggressively marketing its nuclear technology abroad</a:t>
            </a:r>
          </a:p>
          <a:p>
            <a:pPr marL="285750" indent="-285750">
              <a:spcBef>
                <a:spcPts val="600"/>
              </a:spcBef>
              <a:buFont typeface="Arial" panose="020B0604020202020204" pitchFamily="34" charset="0"/>
              <a:buChar char="•"/>
            </a:pPr>
            <a:r>
              <a:rPr lang="en-US" sz="2000" dirty="0">
                <a:cs typeface="Leelawadee UI" panose="020B0502040204020203" pitchFamily="34" charset="-34"/>
              </a:rPr>
              <a:t>Attractive package offers:  Build-Own-Operate-Transfer – to newcomer customers. </a:t>
            </a:r>
          </a:p>
          <a:p>
            <a:pPr marL="285750" indent="-285750">
              <a:spcBef>
                <a:spcPts val="600"/>
              </a:spcBef>
              <a:buFont typeface="Arial" panose="020B0604020202020204" pitchFamily="34" charset="0"/>
              <a:buChar char="•"/>
            </a:pPr>
            <a:r>
              <a:rPr lang="en-US" sz="2000" dirty="0">
                <a:cs typeface="Leelawadee UI" panose="020B0502040204020203" pitchFamily="34" charset="-34"/>
              </a:rPr>
              <a:t>Rosatom has established a global presence in 44 countries, building nuclear plants in ½ dozen.</a:t>
            </a:r>
          </a:p>
        </p:txBody>
      </p:sp>
      <p:pic>
        <p:nvPicPr>
          <p:cNvPr id="3" name="Picture 2">
            <a:extLst>
              <a:ext uri="{FF2B5EF4-FFF2-40B4-BE49-F238E27FC236}">
                <a16:creationId xmlns:a16="http://schemas.microsoft.com/office/drawing/2014/main" id="{4C2C2FF9-84CF-46EB-8C7C-9375F54286E5}"/>
              </a:ext>
            </a:extLst>
          </p:cNvPr>
          <p:cNvPicPr>
            <a:picLocks noChangeAspect="1"/>
          </p:cNvPicPr>
          <p:nvPr/>
        </p:nvPicPr>
        <p:blipFill>
          <a:blip r:embed="rId3"/>
          <a:stretch>
            <a:fillRect/>
          </a:stretch>
        </p:blipFill>
        <p:spPr>
          <a:xfrm>
            <a:off x="3967211" y="1365264"/>
            <a:ext cx="7798536" cy="412747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62A2E126-E0AF-430A-86DA-F1C23F9EB9B0}"/>
              </a:ext>
            </a:extLst>
          </p:cNvPr>
          <p:cNvPicPr>
            <a:picLocks noChangeAspect="1"/>
          </p:cNvPicPr>
          <p:nvPr/>
        </p:nvPicPr>
        <p:blipFill>
          <a:blip r:embed="rId4"/>
          <a:stretch>
            <a:fillRect/>
          </a:stretch>
        </p:blipFill>
        <p:spPr>
          <a:xfrm>
            <a:off x="3787011" y="4270159"/>
            <a:ext cx="2210064" cy="1756928"/>
          </a:xfrm>
          <a:prstGeom prst="rect">
            <a:avLst/>
          </a:prstGeom>
          <a:ln w="28575">
            <a:solidFill>
              <a:schemeClr val="tx1"/>
            </a:solidFill>
          </a:ln>
        </p:spPr>
      </p:pic>
      <p:sp>
        <p:nvSpPr>
          <p:cNvPr id="6" name="TextBox 5">
            <a:extLst>
              <a:ext uri="{FF2B5EF4-FFF2-40B4-BE49-F238E27FC236}">
                <a16:creationId xmlns:a16="http://schemas.microsoft.com/office/drawing/2014/main" id="{F14D5D1D-0D5B-4A1E-B491-0FE96E9E55FF}"/>
              </a:ext>
            </a:extLst>
          </p:cNvPr>
          <p:cNvSpPr txBox="1"/>
          <p:nvPr/>
        </p:nvSpPr>
        <p:spPr>
          <a:xfrm>
            <a:off x="4731798" y="1052941"/>
            <a:ext cx="6462944" cy="369332"/>
          </a:xfrm>
          <a:prstGeom prst="rect">
            <a:avLst/>
          </a:prstGeom>
          <a:noFill/>
        </p:spPr>
        <p:txBody>
          <a:bodyPr wrap="square" rtlCol="0">
            <a:spAutoFit/>
          </a:bodyPr>
          <a:lstStyle/>
          <a:p>
            <a:pPr algn="ctr"/>
            <a:r>
              <a:rPr lang="en-US" b="1" dirty="0"/>
              <a:t>Where Russia is Expanding It’s Nuclear Geopolitical Interests</a:t>
            </a:r>
          </a:p>
        </p:txBody>
      </p:sp>
      <p:pic>
        <p:nvPicPr>
          <p:cNvPr id="9" name="Picture 8">
            <a:extLst>
              <a:ext uri="{FF2B5EF4-FFF2-40B4-BE49-F238E27FC236}">
                <a16:creationId xmlns:a16="http://schemas.microsoft.com/office/drawing/2014/main" id="{DBA42D96-7873-40FB-936F-E955EC592320}"/>
              </a:ext>
            </a:extLst>
          </p:cNvPr>
          <p:cNvPicPr>
            <a:picLocks noChangeAspect="1"/>
          </p:cNvPicPr>
          <p:nvPr/>
        </p:nvPicPr>
        <p:blipFill rotWithShape="1">
          <a:blip r:embed="rId5"/>
          <a:srcRect l="47381" t="20570" r="37024" b="69650"/>
          <a:stretch/>
        </p:blipFill>
        <p:spPr>
          <a:xfrm>
            <a:off x="9347199" y="6271666"/>
            <a:ext cx="2844801" cy="586334"/>
          </a:xfrm>
          <a:prstGeom prst="rect">
            <a:avLst/>
          </a:prstGeom>
        </p:spPr>
      </p:pic>
    </p:spTree>
    <p:extLst>
      <p:ext uri="{BB962C8B-B14F-4D97-AF65-F5344CB8AC3E}">
        <p14:creationId xmlns:p14="http://schemas.microsoft.com/office/powerpoint/2010/main" val="212879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E1703-B28A-4846-9932-10B0A14E3093}"/>
              </a:ext>
            </a:extLst>
          </p:cNvPr>
          <p:cNvSpPr>
            <a:spLocks noGrp="1"/>
          </p:cNvSpPr>
          <p:nvPr>
            <p:ph type="title"/>
          </p:nvPr>
        </p:nvSpPr>
        <p:spPr>
          <a:xfrm>
            <a:off x="578427" y="1963881"/>
            <a:ext cx="3018905" cy="2930237"/>
          </a:xfrm>
          <a:prstGeom prst="ellipse">
            <a:avLst/>
          </a:prstGeom>
          <a:solidFill>
            <a:srgbClr val="00B0F0"/>
          </a:solidFill>
          <a:ln w="174625" cmpd="thinThick">
            <a:solidFill>
              <a:srgbClr val="00B0F0"/>
            </a:solidFill>
          </a:ln>
        </p:spPr>
        <p:txBody>
          <a:bodyPr anchor="ctr">
            <a:normAutofit/>
          </a:bodyPr>
          <a:lstStyle/>
          <a:p>
            <a:pPr algn="ctr"/>
            <a:r>
              <a:rPr lang="en-US" sz="2600" b="1" dirty="0">
                <a:solidFill>
                  <a:srgbClr val="FFFFFF"/>
                </a:solidFill>
              </a:rPr>
              <a:t>Russian Gen. IV Developments</a:t>
            </a:r>
          </a:p>
        </p:txBody>
      </p:sp>
      <p:graphicFrame>
        <p:nvGraphicFramePr>
          <p:cNvPr id="5" name="Content Placeholder 2">
            <a:extLst>
              <a:ext uri="{FF2B5EF4-FFF2-40B4-BE49-F238E27FC236}">
                <a16:creationId xmlns:a16="http://schemas.microsoft.com/office/drawing/2014/main" id="{CCF48DEF-5564-4CB6-8E5B-7EE93B1AEBCD}"/>
              </a:ext>
            </a:extLst>
          </p:cNvPr>
          <p:cNvGraphicFramePr>
            <a:graphicFrameLocks noGrp="1"/>
          </p:cNvGraphicFramePr>
          <p:nvPr>
            <p:ph idx="1"/>
            <p:extLst>
              <p:ext uri="{D42A27DB-BD31-4B8C-83A1-F6EECF244321}">
                <p14:modId xmlns:p14="http://schemas.microsoft.com/office/powerpoint/2010/main" val="4037705049"/>
              </p:ext>
            </p:extLst>
          </p:nvPr>
        </p:nvGraphicFramePr>
        <p:xfrm>
          <a:off x="4038599" y="751108"/>
          <a:ext cx="7315200" cy="4380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2190AB6-B5AD-444D-8A29-DF462A1D8566}"/>
              </a:ext>
            </a:extLst>
          </p:cNvPr>
          <p:cNvSpPr txBox="1"/>
          <p:nvPr/>
        </p:nvSpPr>
        <p:spPr>
          <a:xfrm>
            <a:off x="3597332" y="289443"/>
            <a:ext cx="8197735" cy="461665"/>
          </a:xfrm>
          <a:prstGeom prst="rect">
            <a:avLst/>
          </a:prstGeom>
          <a:noFill/>
        </p:spPr>
        <p:txBody>
          <a:bodyPr wrap="square" rtlCol="0">
            <a:spAutoFit/>
          </a:bodyPr>
          <a:lstStyle/>
          <a:p>
            <a:pPr algn="ctr"/>
            <a:r>
              <a:rPr lang="en-US" sz="2400" dirty="0"/>
              <a:t>Developments of </a:t>
            </a:r>
            <a:r>
              <a:rPr lang="en-US" sz="2400" b="1" dirty="0">
                <a:solidFill>
                  <a:srgbClr val="00B0F0"/>
                </a:solidFill>
              </a:rPr>
              <a:t>Fast Neutron Spectrum </a:t>
            </a:r>
            <a:r>
              <a:rPr lang="en-US" sz="2400" dirty="0"/>
              <a:t>Reactors:</a:t>
            </a:r>
          </a:p>
        </p:txBody>
      </p:sp>
      <p:pic>
        <p:nvPicPr>
          <p:cNvPr id="7" name="Picture 6">
            <a:extLst>
              <a:ext uri="{FF2B5EF4-FFF2-40B4-BE49-F238E27FC236}">
                <a16:creationId xmlns:a16="http://schemas.microsoft.com/office/drawing/2014/main" id="{3BF8DA6B-DC03-4B74-982E-0A9FB9D4B000}"/>
              </a:ext>
            </a:extLst>
          </p:cNvPr>
          <p:cNvPicPr>
            <a:picLocks noChangeAspect="1"/>
          </p:cNvPicPr>
          <p:nvPr/>
        </p:nvPicPr>
        <p:blipFill rotWithShape="1">
          <a:blip r:embed="rId7"/>
          <a:srcRect l="47381" t="20570" r="37024" b="69650"/>
          <a:stretch/>
        </p:blipFill>
        <p:spPr>
          <a:xfrm>
            <a:off x="9347199" y="6271666"/>
            <a:ext cx="2844801" cy="586334"/>
          </a:xfrm>
          <a:prstGeom prst="rect">
            <a:avLst/>
          </a:prstGeom>
        </p:spPr>
      </p:pic>
      <p:sp>
        <p:nvSpPr>
          <p:cNvPr id="8" name="TextBox 7">
            <a:extLst>
              <a:ext uri="{FF2B5EF4-FFF2-40B4-BE49-F238E27FC236}">
                <a16:creationId xmlns:a16="http://schemas.microsoft.com/office/drawing/2014/main" id="{6AABC45D-A2BB-44C9-B17B-96724FFC5254}"/>
              </a:ext>
            </a:extLst>
          </p:cNvPr>
          <p:cNvSpPr txBox="1"/>
          <p:nvPr/>
        </p:nvSpPr>
        <p:spPr>
          <a:xfrm>
            <a:off x="3597331" y="5009254"/>
            <a:ext cx="8197735" cy="461665"/>
          </a:xfrm>
          <a:prstGeom prst="rect">
            <a:avLst/>
          </a:prstGeom>
          <a:noFill/>
        </p:spPr>
        <p:txBody>
          <a:bodyPr wrap="square" rtlCol="0">
            <a:spAutoFit/>
          </a:bodyPr>
          <a:lstStyle/>
          <a:p>
            <a:pPr algn="ctr"/>
            <a:r>
              <a:rPr lang="en-US" sz="2400" b="1" dirty="0">
                <a:solidFill>
                  <a:srgbClr val="00B0F0"/>
                </a:solidFill>
              </a:rPr>
              <a:t>Floating</a:t>
            </a:r>
            <a:r>
              <a:rPr lang="en-US" sz="2400" dirty="0"/>
              <a:t> </a:t>
            </a:r>
            <a:r>
              <a:rPr lang="en-US" sz="2400" b="1" dirty="0">
                <a:solidFill>
                  <a:srgbClr val="00B0F0"/>
                </a:solidFill>
              </a:rPr>
              <a:t>NPPs</a:t>
            </a:r>
            <a:r>
              <a:rPr lang="en-US" sz="2400" dirty="0"/>
              <a:t> : </a:t>
            </a:r>
          </a:p>
        </p:txBody>
      </p:sp>
      <p:grpSp>
        <p:nvGrpSpPr>
          <p:cNvPr id="9" name="Group 8">
            <a:extLst>
              <a:ext uri="{FF2B5EF4-FFF2-40B4-BE49-F238E27FC236}">
                <a16:creationId xmlns:a16="http://schemas.microsoft.com/office/drawing/2014/main" id="{3DC9782D-B450-49EF-BD13-C654ACD157BC}"/>
              </a:ext>
            </a:extLst>
          </p:cNvPr>
          <p:cNvGrpSpPr/>
          <p:nvPr/>
        </p:nvGrpSpPr>
        <p:grpSpPr>
          <a:xfrm>
            <a:off x="4038599" y="5662799"/>
            <a:ext cx="7315200" cy="608867"/>
            <a:chOff x="0" y="314561"/>
            <a:chExt cx="7315200" cy="941850"/>
          </a:xfrm>
        </p:grpSpPr>
        <p:sp>
          <p:nvSpPr>
            <p:cNvPr id="14" name="Rectangle 13">
              <a:extLst>
                <a:ext uri="{FF2B5EF4-FFF2-40B4-BE49-F238E27FC236}">
                  <a16:creationId xmlns:a16="http://schemas.microsoft.com/office/drawing/2014/main" id="{7ADB16AE-DC90-4752-B088-24E2F8ACD833}"/>
                </a:ext>
              </a:extLst>
            </p:cNvPr>
            <p:cNvSpPr/>
            <p:nvPr/>
          </p:nvSpPr>
          <p:spPr>
            <a:xfrm>
              <a:off x="0" y="314561"/>
              <a:ext cx="7315200" cy="94185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31A76C81-2AC4-45D9-A922-3D2ACECA2220}"/>
                </a:ext>
              </a:extLst>
            </p:cNvPr>
            <p:cNvSpPr txBox="1"/>
            <p:nvPr/>
          </p:nvSpPr>
          <p:spPr>
            <a:xfrm>
              <a:off x="0" y="314561"/>
              <a:ext cx="7315200" cy="941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7741" tIns="270764" rIns="567741" bIns="92456" numCol="1" spcCol="1270" anchor="t" anchorCtr="0">
              <a:noAutofit/>
            </a:bodyPr>
            <a:lstStyle/>
            <a:p>
              <a:pPr marL="114300" lvl="1" indent="-114300" defTabSz="577850">
                <a:lnSpc>
                  <a:spcPct val="90000"/>
                </a:lnSpc>
                <a:spcBef>
                  <a:spcPct val="0"/>
                </a:spcBef>
                <a:spcAft>
                  <a:spcPct val="15000"/>
                </a:spcAft>
                <a:buChar char="•"/>
              </a:pPr>
              <a:r>
                <a:rPr lang="en-US" sz="1300" dirty="0"/>
                <a:t>Equipped with two </a:t>
              </a:r>
              <a:r>
                <a:rPr lang="en-US" sz="1300" b="1" dirty="0"/>
                <a:t>RITM-200M</a:t>
              </a:r>
              <a:r>
                <a:rPr lang="en-US" sz="1300" dirty="0"/>
                <a:t> </a:t>
              </a:r>
              <a:r>
                <a:rPr lang="en-US" sz="1300" kern="1200" dirty="0"/>
                <a:t>SMRs (70 MW). These are </a:t>
              </a:r>
              <a:r>
                <a:rPr lang="en-US" sz="1300" dirty="0"/>
                <a:t>modified Russian naval propulsion PWRs (KLT-40C). </a:t>
              </a:r>
              <a:r>
                <a:rPr lang="en-US" sz="1300" kern="1200" dirty="0"/>
                <a:t>Fuel loading completed Oct. 2018.   </a:t>
              </a:r>
            </a:p>
          </p:txBody>
        </p:sp>
      </p:grpSp>
      <p:grpSp>
        <p:nvGrpSpPr>
          <p:cNvPr id="11" name="Group 10">
            <a:extLst>
              <a:ext uri="{FF2B5EF4-FFF2-40B4-BE49-F238E27FC236}">
                <a16:creationId xmlns:a16="http://schemas.microsoft.com/office/drawing/2014/main" id="{EB942609-21E3-42F3-8CD2-C6E5BF6ACD9A}"/>
              </a:ext>
            </a:extLst>
          </p:cNvPr>
          <p:cNvGrpSpPr/>
          <p:nvPr/>
        </p:nvGrpSpPr>
        <p:grpSpPr>
          <a:xfrm>
            <a:off x="4404359" y="5470919"/>
            <a:ext cx="5120640" cy="383760"/>
            <a:chOff x="365760" y="122681"/>
            <a:chExt cx="5120640" cy="383760"/>
          </a:xfrm>
        </p:grpSpPr>
        <p:sp>
          <p:nvSpPr>
            <p:cNvPr id="12" name="Rectangle: Rounded Corners 11">
              <a:extLst>
                <a:ext uri="{FF2B5EF4-FFF2-40B4-BE49-F238E27FC236}">
                  <a16:creationId xmlns:a16="http://schemas.microsoft.com/office/drawing/2014/main" id="{9EF9DD89-92BB-442A-9EF2-99A0F69AF2C6}"/>
                </a:ext>
              </a:extLst>
            </p:cNvPr>
            <p:cNvSpPr/>
            <p:nvPr/>
          </p:nvSpPr>
          <p:spPr>
            <a:xfrm>
              <a:off x="365760" y="122681"/>
              <a:ext cx="5120640" cy="383760"/>
            </a:xfrm>
            <a:prstGeom prst="roundRect">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3" name="Rectangle: Rounded Corners 6">
              <a:extLst>
                <a:ext uri="{FF2B5EF4-FFF2-40B4-BE49-F238E27FC236}">
                  <a16:creationId xmlns:a16="http://schemas.microsoft.com/office/drawing/2014/main" id="{74604DFD-F6C3-4FFC-8A52-5671ED52EA2D}"/>
                </a:ext>
              </a:extLst>
            </p:cNvPr>
            <p:cNvSpPr txBox="1"/>
            <p:nvPr/>
          </p:nvSpPr>
          <p:spPr>
            <a:xfrm>
              <a:off x="384494" y="141415"/>
              <a:ext cx="5083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3548" tIns="0" rIns="193548"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Optimized Floating Power Unit</a:t>
              </a:r>
            </a:p>
          </p:txBody>
        </p:sp>
      </p:grpSp>
    </p:spTree>
    <p:extLst>
      <p:ext uri="{BB962C8B-B14F-4D97-AF65-F5344CB8AC3E}">
        <p14:creationId xmlns:p14="http://schemas.microsoft.com/office/powerpoint/2010/main" val="429119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168DFA-567C-4CBD-8AEC-482DCA137CF6}"/>
              </a:ext>
            </a:extLst>
          </p:cNvPr>
          <p:cNvPicPr>
            <a:picLocks noChangeAspect="1"/>
          </p:cNvPicPr>
          <p:nvPr/>
        </p:nvPicPr>
        <p:blipFill>
          <a:blip r:embed="rId3"/>
          <a:stretch>
            <a:fillRect/>
          </a:stretch>
        </p:blipFill>
        <p:spPr>
          <a:xfrm>
            <a:off x="5042760" y="2098944"/>
            <a:ext cx="6989675" cy="362491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4FCCF0A-A98D-4AC5-91D8-9A01B89841EB}"/>
              </a:ext>
            </a:extLst>
          </p:cNvPr>
          <p:cNvSpPr>
            <a:spLocks noGrp="1"/>
          </p:cNvSpPr>
          <p:nvPr>
            <p:ph type="title"/>
          </p:nvPr>
        </p:nvSpPr>
        <p:spPr>
          <a:xfrm>
            <a:off x="315601" y="74950"/>
            <a:ext cx="10706444" cy="1325563"/>
          </a:xfrm>
        </p:spPr>
        <p:txBody>
          <a:bodyPr>
            <a:normAutofit/>
          </a:bodyPr>
          <a:lstStyle/>
          <a:p>
            <a:r>
              <a:rPr lang="en-US" sz="4000" b="1" dirty="0">
                <a:solidFill>
                  <a:srgbClr val="00B0F0"/>
                </a:solidFill>
              </a:rPr>
              <a:t>China</a:t>
            </a:r>
            <a:endParaRPr lang="en-US" sz="4000" b="1" dirty="0"/>
          </a:p>
        </p:txBody>
      </p:sp>
      <p:sp>
        <p:nvSpPr>
          <p:cNvPr id="3" name="Content Placeholder 2">
            <a:extLst>
              <a:ext uri="{FF2B5EF4-FFF2-40B4-BE49-F238E27FC236}">
                <a16:creationId xmlns:a16="http://schemas.microsoft.com/office/drawing/2014/main" id="{79DA2E20-D952-481C-A591-BDE4BB0D3719}"/>
              </a:ext>
            </a:extLst>
          </p:cNvPr>
          <p:cNvSpPr>
            <a:spLocks noGrp="1"/>
          </p:cNvSpPr>
          <p:nvPr>
            <p:ph idx="1"/>
          </p:nvPr>
        </p:nvSpPr>
        <p:spPr>
          <a:xfrm>
            <a:off x="256033" y="1134138"/>
            <a:ext cx="11725296" cy="711784"/>
          </a:xfrm>
        </p:spPr>
        <p:txBody>
          <a:bodyPr>
            <a:noAutofit/>
          </a:bodyPr>
          <a:lstStyle/>
          <a:p>
            <a:pPr>
              <a:lnSpc>
                <a:spcPct val="100000"/>
              </a:lnSpc>
              <a:spcBef>
                <a:spcPts val="600"/>
              </a:spcBef>
            </a:pPr>
            <a:r>
              <a:rPr lang="en-US" sz="2000" b="1" dirty="0">
                <a:solidFill>
                  <a:srgbClr val="00B0F0"/>
                </a:solidFill>
              </a:rPr>
              <a:t>“Made in China 2025” </a:t>
            </a:r>
            <a:r>
              <a:rPr lang="en-US" sz="2000" dirty="0">
                <a:cs typeface="Leelawadee UI" panose="020B0502040204020203" pitchFamily="34" charset="-34"/>
              </a:rPr>
              <a:t>aims to dominate advanced tech – robotics, AI, aviation, new energy - eroding the advantage now held by Western industrialized economies.</a:t>
            </a:r>
          </a:p>
        </p:txBody>
      </p:sp>
      <p:pic>
        <p:nvPicPr>
          <p:cNvPr id="12" name="Picture 11">
            <a:extLst>
              <a:ext uri="{FF2B5EF4-FFF2-40B4-BE49-F238E27FC236}">
                <a16:creationId xmlns:a16="http://schemas.microsoft.com/office/drawing/2014/main" id="{317D406E-E4A8-42E8-8685-6AF56F8BA027}"/>
              </a:ext>
            </a:extLst>
          </p:cNvPr>
          <p:cNvPicPr>
            <a:picLocks noChangeAspect="1"/>
          </p:cNvPicPr>
          <p:nvPr/>
        </p:nvPicPr>
        <p:blipFill rotWithShape="1">
          <a:blip r:embed="rId4"/>
          <a:srcRect b="22544"/>
          <a:stretch/>
        </p:blipFill>
        <p:spPr>
          <a:xfrm>
            <a:off x="4838573" y="4921378"/>
            <a:ext cx="1851089" cy="1036453"/>
          </a:xfrm>
          <a:prstGeom prst="rect">
            <a:avLst/>
          </a:prstGeom>
          <a:ln w="28575">
            <a:solidFill>
              <a:schemeClr val="tx1"/>
            </a:solidFill>
          </a:ln>
        </p:spPr>
      </p:pic>
      <p:sp>
        <p:nvSpPr>
          <p:cNvPr id="5" name="Rectangle 4">
            <a:extLst>
              <a:ext uri="{FF2B5EF4-FFF2-40B4-BE49-F238E27FC236}">
                <a16:creationId xmlns:a16="http://schemas.microsoft.com/office/drawing/2014/main" id="{A59962BB-9905-4DA9-92DC-31B91D27D773}"/>
              </a:ext>
            </a:extLst>
          </p:cNvPr>
          <p:cNvSpPr/>
          <p:nvPr/>
        </p:nvSpPr>
        <p:spPr>
          <a:xfrm>
            <a:off x="329744" y="1845922"/>
            <a:ext cx="4621397" cy="4170372"/>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dirty="0">
                <a:cs typeface="Leelawadee UI" panose="020B0502040204020203" pitchFamily="34" charset="-34"/>
              </a:rPr>
              <a:t>China’s Nuclear Energy Investments – </a:t>
            </a:r>
          </a:p>
          <a:p>
            <a:pPr marL="742950" lvl="1" indent="-285750">
              <a:buFont typeface="Arial" panose="020B0604020202020204" pitchFamily="34" charset="0"/>
              <a:buChar char="•"/>
            </a:pPr>
            <a:r>
              <a:rPr lang="en-US" sz="2000" dirty="0">
                <a:cs typeface="Leelawadee UI" panose="020B0502040204020203" pitchFamily="34" charset="-34"/>
              </a:rPr>
              <a:t>Will be the largest nuclear fleet operator by mid-century.</a:t>
            </a:r>
          </a:p>
          <a:p>
            <a:pPr marL="742950" lvl="1" indent="-285750">
              <a:buFont typeface="Arial" panose="020B0604020202020204" pitchFamily="34" charset="0"/>
              <a:buChar char="•"/>
            </a:pPr>
            <a:r>
              <a:rPr lang="en-US" sz="2000" dirty="0">
                <a:cs typeface="Leelawadee UI" panose="020B0502040204020203" pitchFamily="34" charset="-34"/>
              </a:rPr>
              <a:t>$250 M in Pakistan in 2011 and $6.5 B in 2014.</a:t>
            </a:r>
          </a:p>
          <a:p>
            <a:pPr marL="742950" lvl="1" indent="-285750">
              <a:buFont typeface="Arial" panose="020B0604020202020204" pitchFamily="34" charset="0"/>
              <a:buChar char="•"/>
            </a:pPr>
            <a:r>
              <a:rPr lang="en-US" sz="2000" dirty="0">
                <a:cs typeface="Leelawadee UI" panose="020B0502040204020203" pitchFamily="34" charset="-34"/>
              </a:rPr>
              <a:t>$3.2 B primarily in the U.K. in 2015.</a:t>
            </a:r>
            <a:endParaRPr lang="en-US" sz="2000" b="1" dirty="0">
              <a:cs typeface="Leelawadee UI" panose="020B0502040204020203" pitchFamily="34" charset="-34"/>
            </a:endParaRPr>
          </a:p>
          <a:p>
            <a:pPr marL="742950" lvl="1" indent="-285750">
              <a:buFont typeface="Arial" panose="020B0604020202020204" pitchFamily="34" charset="0"/>
              <a:buChar char="•"/>
            </a:pPr>
            <a:r>
              <a:rPr lang="en-US" sz="2000" dirty="0">
                <a:cs typeface="Leelawadee UI" panose="020B0502040204020203" pitchFamily="34" charset="-34"/>
              </a:rPr>
              <a:t>South America and Africa planned.</a:t>
            </a:r>
          </a:p>
          <a:p>
            <a:pPr marL="285750" indent="-285750">
              <a:spcBef>
                <a:spcPts val="600"/>
              </a:spcBef>
              <a:buFont typeface="Arial" panose="020B0604020202020204" pitchFamily="34" charset="0"/>
              <a:buChar char="•"/>
            </a:pPr>
            <a:r>
              <a:rPr lang="en-US" sz="2000" b="1" dirty="0">
                <a:solidFill>
                  <a:srgbClr val="00B0F0"/>
                </a:solidFill>
              </a:rPr>
              <a:t>“One Belt, One Road” </a:t>
            </a:r>
            <a:r>
              <a:rPr lang="en-US" sz="2000" dirty="0">
                <a:cs typeface="Leelawadee UI" panose="020B0502040204020203" pitchFamily="34" charset="-34"/>
              </a:rPr>
              <a:t>designed</a:t>
            </a:r>
            <a:r>
              <a:rPr lang="en-US" sz="2000" b="1" dirty="0">
                <a:cs typeface="Leelawadee UI" panose="020B0502040204020203" pitchFamily="34" charset="-34"/>
              </a:rPr>
              <a:t> </a:t>
            </a:r>
            <a:r>
              <a:rPr lang="en-US" sz="2000" dirty="0">
                <a:cs typeface="Leelawadee UI" panose="020B0502040204020203" pitchFamily="34" charset="-34"/>
              </a:rPr>
              <a:t>as a geopolitical initiative</a:t>
            </a:r>
            <a:r>
              <a:rPr lang="en-US" sz="2000" b="1" dirty="0">
                <a:cs typeface="Leelawadee UI" panose="020B0502040204020203" pitchFamily="34" charset="-34"/>
              </a:rPr>
              <a:t> </a:t>
            </a:r>
            <a:r>
              <a:rPr lang="en-US" sz="2000" dirty="0">
                <a:cs typeface="Leelawadee UI" panose="020B0502040204020203" pitchFamily="34" charset="-34"/>
              </a:rPr>
              <a:t>to dominate Eurasia’s economic and trade areas and compete against the U.S. and allies - more than 65 countries have joined the initiative. </a:t>
            </a:r>
          </a:p>
        </p:txBody>
      </p:sp>
      <p:sp>
        <p:nvSpPr>
          <p:cNvPr id="4" name="TextBox 3">
            <a:extLst>
              <a:ext uri="{FF2B5EF4-FFF2-40B4-BE49-F238E27FC236}">
                <a16:creationId xmlns:a16="http://schemas.microsoft.com/office/drawing/2014/main" id="{EA914389-FDC2-46DB-8902-68787EEEEED3}"/>
              </a:ext>
            </a:extLst>
          </p:cNvPr>
          <p:cNvSpPr txBox="1"/>
          <p:nvPr/>
        </p:nvSpPr>
        <p:spPr>
          <a:xfrm>
            <a:off x="5149049" y="1794082"/>
            <a:ext cx="6587231" cy="369332"/>
          </a:xfrm>
          <a:prstGeom prst="rect">
            <a:avLst/>
          </a:prstGeom>
          <a:noFill/>
        </p:spPr>
        <p:txBody>
          <a:bodyPr wrap="square" rtlCol="0">
            <a:spAutoFit/>
          </a:bodyPr>
          <a:lstStyle/>
          <a:p>
            <a:pPr algn="ctr"/>
            <a:r>
              <a:rPr lang="en-US" b="1" dirty="0"/>
              <a:t>Where China is Expanding It’s Nuclear Geopolitical Interests</a:t>
            </a:r>
          </a:p>
        </p:txBody>
      </p:sp>
      <p:pic>
        <p:nvPicPr>
          <p:cNvPr id="10" name="Picture 9">
            <a:extLst>
              <a:ext uri="{FF2B5EF4-FFF2-40B4-BE49-F238E27FC236}">
                <a16:creationId xmlns:a16="http://schemas.microsoft.com/office/drawing/2014/main" id="{FC6F325E-3030-43CC-A658-902811E16345}"/>
              </a:ext>
            </a:extLst>
          </p:cNvPr>
          <p:cNvPicPr>
            <a:picLocks noChangeAspect="1"/>
          </p:cNvPicPr>
          <p:nvPr/>
        </p:nvPicPr>
        <p:blipFill rotWithShape="1">
          <a:blip r:embed="rId5"/>
          <a:srcRect l="47381" t="20570" r="37024" b="69650"/>
          <a:stretch/>
        </p:blipFill>
        <p:spPr>
          <a:xfrm>
            <a:off x="9347199" y="6271666"/>
            <a:ext cx="2844801" cy="586334"/>
          </a:xfrm>
          <a:prstGeom prst="rect">
            <a:avLst/>
          </a:prstGeom>
        </p:spPr>
      </p:pic>
    </p:spTree>
    <p:extLst>
      <p:ext uri="{BB962C8B-B14F-4D97-AF65-F5344CB8AC3E}">
        <p14:creationId xmlns:p14="http://schemas.microsoft.com/office/powerpoint/2010/main" val="262476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BE9832-400F-4833-92C6-4FFB5DCB0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A37806DE-782E-40F1-8C3A-699830A5E83B}"/>
              </a:ext>
            </a:extLst>
          </p:cNvPr>
          <p:cNvGraphicFramePr>
            <a:graphicFrameLocks/>
          </p:cNvGraphicFramePr>
          <p:nvPr>
            <p:extLst>
              <p:ext uri="{D42A27DB-BD31-4B8C-83A1-F6EECF244321}">
                <p14:modId xmlns:p14="http://schemas.microsoft.com/office/powerpoint/2010/main" val="3198601670"/>
              </p:ext>
            </p:extLst>
          </p:nvPr>
        </p:nvGraphicFramePr>
        <p:xfrm>
          <a:off x="4038600" y="598516"/>
          <a:ext cx="7315200" cy="5587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9A36355C-756B-45B3-8314-FA99E33F7735}"/>
              </a:ext>
            </a:extLst>
          </p:cNvPr>
          <p:cNvPicPr>
            <a:picLocks noChangeAspect="1"/>
          </p:cNvPicPr>
          <p:nvPr/>
        </p:nvPicPr>
        <p:blipFill rotWithShape="1">
          <a:blip r:embed="rId7"/>
          <a:srcRect l="47381" t="20570" r="37024" b="69650"/>
          <a:stretch/>
        </p:blipFill>
        <p:spPr>
          <a:xfrm>
            <a:off x="9347199" y="6271666"/>
            <a:ext cx="2844801" cy="586334"/>
          </a:xfrm>
          <a:prstGeom prst="rect">
            <a:avLst/>
          </a:prstGeom>
        </p:spPr>
      </p:pic>
      <p:sp>
        <p:nvSpPr>
          <p:cNvPr id="12" name="Title 1">
            <a:extLst>
              <a:ext uri="{FF2B5EF4-FFF2-40B4-BE49-F238E27FC236}">
                <a16:creationId xmlns:a16="http://schemas.microsoft.com/office/drawing/2014/main" id="{E9FE1BAC-74EA-4082-BD46-8E0DA4164D19}"/>
              </a:ext>
            </a:extLst>
          </p:cNvPr>
          <p:cNvSpPr>
            <a:spLocks noGrp="1"/>
          </p:cNvSpPr>
          <p:nvPr>
            <p:ph type="title"/>
          </p:nvPr>
        </p:nvSpPr>
        <p:spPr>
          <a:xfrm>
            <a:off x="578427" y="1963881"/>
            <a:ext cx="3018905" cy="2930237"/>
          </a:xfrm>
          <a:prstGeom prst="ellipse">
            <a:avLst/>
          </a:prstGeom>
          <a:solidFill>
            <a:srgbClr val="00B0F0"/>
          </a:solidFill>
          <a:ln w="174625" cmpd="thinThick">
            <a:solidFill>
              <a:srgbClr val="00B0F0"/>
            </a:solidFill>
          </a:ln>
        </p:spPr>
        <p:txBody>
          <a:bodyPr anchor="ctr">
            <a:normAutofit/>
          </a:bodyPr>
          <a:lstStyle/>
          <a:p>
            <a:pPr algn="ctr"/>
            <a:r>
              <a:rPr lang="en-US" sz="2600" b="1" dirty="0">
                <a:solidFill>
                  <a:srgbClr val="FFFFFF"/>
                </a:solidFill>
              </a:rPr>
              <a:t>Chinese Gen. IV Developments</a:t>
            </a:r>
          </a:p>
        </p:txBody>
      </p:sp>
    </p:spTree>
    <p:extLst>
      <p:ext uri="{BB962C8B-B14F-4D97-AF65-F5344CB8AC3E}">
        <p14:creationId xmlns:p14="http://schemas.microsoft.com/office/powerpoint/2010/main" val="613836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1697</Words>
  <Application>Microsoft Office PowerPoint</Application>
  <PresentationFormat>Widescreen</PresentationFormat>
  <Paragraphs>118</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Leelawadee UI</vt:lpstr>
      <vt:lpstr>Office Theme</vt:lpstr>
      <vt:lpstr>PowerPoint Presentation</vt:lpstr>
      <vt:lpstr>PowerPoint Presentation</vt:lpstr>
      <vt:lpstr>Nuclear Power: Instrument of Geopolitical Influence</vt:lpstr>
      <vt:lpstr>Supplying the Next Wave of Nuclear Power</vt:lpstr>
      <vt:lpstr>Evolving Nuclear Suppliers</vt:lpstr>
      <vt:lpstr>Russia</vt:lpstr>
      <vt:lpstr>Russian Gen. IV Developments</vt:lpstr>
      <vt:lpstr>China</vt:lpstr>
      <vt:lpstr>Chinese Gen. IV Developments</vt:lpstr>
      <vt:lpstr>Example of the Challenge – Poland</vt:lpstr>
      <vt:lpstr>Avoiding a Race to the Bottom</vt:lpstr>
      <vt:lpstr>Inexperienced Nuclear Newcomers A Growing Challenge</vt:lpstr>
      <vt:lpstr>Strong Nuclear Governance Must be Maintained</vt:lpstr>
      <vt:lpstr>IDEA: Forging a New Nuclear Alliance?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Kim</dc:creator>
  <cp:lastModifiedBy>Kenneth Luongo</cp:lastModifiedBy>
  <cp:revision>35</cp:revision>
  <dcterms:created xsi:type="dcterms:W3CDTF">2018-11-12T14:37:25Z</dcterms:created>
  <dcterms:modified xsi:type="dcterms:W3CDTF">2018-11-13T17:56:49Z</dcterms:modified>
</cp:coreProperties>
</file>