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4A72CB-59E6-4739-9FE7-300D3944607D}" v="13" dt="2018-11-13T18:23:38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th Luongo" userId="abd3e30f7b268d10" providerId="LiveId" clId="{694A72CB-59E6-4739-9FE7-300D3944607D}"/>
    <pc:docChg chg="custSel modSld">
      <pc:chgData name="Kenneth Luongo" userId="abd3e30f7b268d10" providerId="LiveId" clId="{694A72CB-59E6-4739-9FE7-300D3944607D}" dt="2018-11-13T18:45:51.662" v="480" actId="20577"/>
      <pc:docMkLst>
        <pc:docMk/>
      </pc:docMkLst>
      <pc:sldChg chg="modSp">
        <pc:chgData name="Kenneth Luongo" userId="abd3e30f7b268d10" providerId="LiveId" clId="{694A72CB-59E6-4739-9FE7-300D3944607D}" dt="2018-11-13T18:21:28.769" v="156" actId="339"/>
        <pc:sldMkLst>
          <pc:docMk/>
          <pc:sldMk cId="3730628160" sldId="257"/>
        </pc:sldMkLst>
        <pc:spChg chg="mod">
          <ac:chgData name="Kenneth Luongo" userId="abd3e30f7b268d10" providerId="LiveId" clId="{694A72CB-59E6-4739-9FE7-300D3944607D}" dt="2018-11-13T18:21:28.769" v="156" actId="339"/>
          <ac:spMkLst>
            <pc:docMk/>
            <pc:sldMk cId="3730628160" sldId="257"/>
            <ac:spMk id="2" creationId="{7BA4F0F7-B5AC-457B-B057-6F8E593AB7CE}"/>
          </ac:spMkLst>
        </pc:spChg>
        <pc:spChg chg="mod">
          <ac:chgData name="Kenneth Luongo" userId="abd3e30f7b268d10" providerId="LiveId" clId="{694A72CB-59E6-4739-9FE7-300D3944607D}" dt="2018-11-13T18:18:52.771" v="149" actId="20577"/>
          <ac:spMkLst>
            <pc:docMk/>
            <pc:sldMk cId="3730628160" sldId="257"/>
            <ac:spMk id="3" creationId="{7B5C28F8-2B88-4069-A7DC-F276515ABCB6}"/>
          </ac:spMkLst>
        </pc:spChg>
      </pc:sldChg>
      <pc:sldChg chg="modSp">
        <pc:chgData name="Kenneth Luongo" userId="abd3e30f7b268d10" providerId="LiveId" clId="{694A72CB-59E6-4739-9FE7-300D3944607D}" dt="2018-11-13T18:21:16.398" v="155" actId="339"/>
        <pc:sldMkLst>
          <pc:docMk/>
          <pc:sldMk cId="2837573634" sldId="258"/>
        </pc:sldMkLst>
        <pc:spChg chg="mod">
          <ac:chgData name="Kenneth Luongo" userId="abd3e30f7b268d10" providerId="LiveId" clId="{694A72CB-59E6-4739-9FE7-300D3944607D}" dt="2018-11-13T18:21:16.398" v="155" actId="339"/>
          <ac:spMkLst>
            <pc:docMk/>
            <pc:sldMk cId="2837573634" sldId="258"/>
            <ac:spMk id="2" creationId="{E259AC18-58DD-4C58-A513-05B24B63D85E}"/>
          </ac:spMkLst>
        </pc:spChg>
        <pc:spChg chg="mod">
          <ac:chgData name="Kenneth Luongo" userId="abd3e30f7b268d10" providerId="LiveId" clId="{694A72CB-59E6-4739-9FE7-300D3944607D}" dt="2018-11-13T18:17:27.543" v="146" actId="20577"/>
          <ac:spMkLst>
            <pc:docMk/>
            <pc:sldMk cId="2837573634" sldId="258"/>
            <ac:spMk id="3" creationId="{C30191B7-77F7-4F5E-A1DB-65E8E2BF18D0}"/>
          </ac:spMkLst>
        </pc:spChg>
      </pc:sldChg>
      <pc:sldChg chg="modSp">
        <pc:chgData name="Kenneth Luongo" userId="abd3e30f7b268d10" providerId="LiveId" clId="{694A72CB-59E6-4739-9FE7-300D3944607D}" dt="2018-11-13T18:44:55.700" v="416" actId="20577"/>
        <pc:sldMkLst>
          <pc:docMk/>
          <pc:sldMk cId="3902552770" sldId="259"/>
        </pc:sldMkLst>
        <pc:spChg chg="mod">
          <ac:chgData name="Kenneth Luongo" userId="abd3e30f7b268d10" providerId="LiveId" clId="{694A72CB-59E6-4739-9FE7-300D3944607D}" dt="2018-11-13T18:21:38.789" v="157" actId="339"/>
          <ac:spMkLst>
            <pc:docMk/>
            <pc:sldMk cId="3902552770" sldId="259"/>
            <ac:spMk id="2" creationId="{5911DA68-FFC2-4D25-B708-38A39881031C}"/>
          </ac:spMkLst>
        </pc:spChg>
        <pc:spChg chg="mod">
          <ac:chgData name="Kenneth Luongo" userId="abd3e30f7b268d10" providerId="LiveId" clId="{694A72CB-59E6-4739-9FE7-300D3944607D}" dt="2018-11-13T18:44:55.700" v="416" actId="20577"/>
          <ac:spMkLst>
            <pc:docMk/>
            <pc:sldMk cId="3902552770" sldId="259"/>
            <ac:spMk id="3" creationId="{A2933F8B-44AE-4EBD-B14D-661B3F693213}"/>
          </ac:spMkLst>
        </pc:spChg>
      </pc:sldChg>
      <pc:sldChg chg="modSp">
        <pc:chgData name="Kenneth Luongo" userId="abd3e30f7b268d10" providerId="LiveId" clId="{694A72CB-59E6-4739-9FE7-300D3944607D}" dt="2018-11-13T18:45:51.662" v="480" actId="20577"/>
        <pc:sldMkLst>
          <pc:docMk/>
          <pc:sldMk cId="3821337951" sldId="260"/>
        </pc:sldMkLst>
        <pc:spChg chg="mod">
          <ac:chgData name="Kenneth Luongo" userId="abd3e30f7b268d10" providerId="LiveId" clId="{694A72CB-59E6-4739-9FE7-300D3944607D}" dt="2018-11-13T18:45:09.515" v="434" actId="20577"/>
          <ac:spMkLst>
            <pc:docMk/>
            <pc:sldMk cId="3821337951" sldId="260"/>
            <ac:spMk id="2" creationId="{0084ACC2-8904-4BCA-B4F1-55E8EBFED379}"/>
          </ac:spMkLst>
        </pc:spChg>
        <pc:spChg chg="mod">
          <ac:chgData name="Kenneth Luongo" userId="abd3e30f7b268d10" providerId="LiveId" clId="{694A72CB-59E6-4739-9FE7-300D3944607D}" dt="2018-11-13T18:45:51.662" v="480" actId="20577"/>
          <ac:spMkLst>
            <pc:docMk/>
            <pc:sldMk cId="3821337951" sldId="260"/>
            <ac:spMk id="3" creationId="{48D547A8-33D4-4370-86BC-D7CD32383DF5}"/>
          </ac:spMkLst>
        </pc:spChg>
      </pc:sldChg>
      <pc:sldChg chg="modSp">
        <pc:chgData name="Kenneth Luongo" userId="abd3e30f7b268d10" providerId="LiveId" clId="{694A72CB-59E6-4739-9FE7-300D3944607D}" dt="2018-11-13T18:22:34.468" v="159" actId="339"/>
        <pc:sldMkLst>
          <pc:docMk/>
          <pc:sldMk cId="2796839709" sldId="261"/>
        </pc:sldMkLst>
        <pc:spChg chg="mod">
          <ac:chgData name="Kenneth Luongo" userId="abd3e30f7b268d10" providerId="LiveId" clId="{694A72CB-59E6-4739-9FE7-300D3944607D}" dt="2018-11-13T18:22:34.468" v="159" actId="339"/>
          <ac:spMkLst>
            <pc:docMk/>
            <pc:sldMk cId="2796839709" sldId="261"/>
            <ac:spMk id="2" creationId="{83EB8560-AF39-4D2C-AACC-7982C9B3FCF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0FEE-4384-49E0-A483-FD233725D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3658C-9D44-4B0D-8053-8C22DA4D9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89CB5-B975-4522-BC73-88886533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DECE-D05B-4648-87C2-CCCFB02C42F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4DED2-21C7-4998-BF37-90D900EC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DB370-B474-4569-8827-A37553C0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9B517-0893-4944-87D9-857B9950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1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5AE5-57ED-4670-91DE-94CFD6BC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3D6A5-F2B6-4AA8-BFCD-C03813E74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7DFE5-375F-4420-8C3C-21938D6D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DECE-D05B-4648-87C2-CCCFB02C42F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5E3E6-5BE7-4D88-90B6-69B06FFC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5B2C8-94AA-4BD4-B723-86B8B0B1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9B517-0893-4944-87D9-857B9950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FEC3F-DC54-4B74-AAAE-F2AD24586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2B6D6-8EB2-460B-8DFF-DE9F363C5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661C0-CEDE-4C30-85D7-105C5BFB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DECE-D05B-4648-87C2-CCCFB02C42F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06E47-83B5-47DC-B2D7-8D3DE0041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47B22-6FAD-48B9-AFCC-2241929B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9B517-0893-4944-87D9-857B9950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CC01-9354-47CB-8306-42CB1027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68685-E754-4462-80C1-76A806859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E7CA7-3AB7-4335-94C5-72863D295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DECE-D05B-4648-87C2-CCCFB02C42F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05E0B-7314-429F-A9E4-D8BED484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F79E6-2A3F-415A-B042-729F594C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9B517-0893-4944-87D9-857B9950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EB3E-95A2-47EE-8E08-A2D07A8E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2FE0E-BB87-482D-847E-D88F616A5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CDA67-C3F5-46EB-9BFB-1147F181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DECE-D05B-4648-87C2-CCCFB02C42F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8321-B4B7-43E2-BA39-E3466171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00017-4429-4DC5-ADF4-9544CE1D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9B517-0893-4944-87D9-857B9950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29B2-31E3-479C-89AF-52647E79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3BC8-6D07-4276-9665-7C60E72D2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FAAD5-8048-4884-8DE5-65FC566CB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4251E-584F-4473-94BD-A03B6694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DECE-D05B-4648-87C2-CCCFB02C42F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AFC60-05AD-4993-8601-E79E7843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C489E-6540-4D31-BD2C-DB24A694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9B517-0893-4944-87D9-857B9950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6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9128-7370-4960-B609-432131C9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43DB4-8A32-4BF8-A24B-680CDF668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50A84-AAB6-44AD-8834-DEE52A19C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6D7DB-7BEC-40BD-83A3-1942F0A3D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735DF-1D24-4690-962F-CD60A96B7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E396C6-CC26-410E-A1B8-5F5FE884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DECE-D05B-4648-87C2-CCCFB02C42F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D7D6B-E31A-4AA6-8546-7E29C766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983A44-99E3-4FB1-AACA-CE99E492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9B517-0893-4944-87D9-857B9950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0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8172-3B9D-46BA-A1F1-1189E0E2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C2D34-DA37-4D1F-9C9E-EE6FB4F6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DECE-D05B-4648-87C2-CCCFB02C42F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691E5-B779-43AB-86AC-84AB2526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9ADDB-3238-4B1B-8876-E01961D4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9B517-0893-4944-87D9-857B9950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6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4BF33-2E66-4365-A92E-1E824271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DECE-D05B-4648-87C2-CCCFB02C42F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8F243-2A13-4D2B-91E8-ABB13309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16480-F753-492B-9133-81FD586E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9B517-0893-4944-87D9-857B9950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6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CE939-20DD-4A9A-9237-402CF238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D5CA6-37AA-47DA-9E59-96D3BF5F1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DE0AF-C52D-4790-BB10-6B6B0AFD8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E76C8-4FA2-4469-BF2E-036469B66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DECE-D05B-4648-87C2-CCCFB02C42F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BF96D-7760-4B0D-BA42-AF9826E7C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AD18B-3BDC-4064-ADBF-4CB89A0E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9B517-0893-4944-87D9-857B9950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4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4D21-15C9-4F29-82C2-E873720E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97AE4D-C728-4D75-B944-ED3CBD87F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4DC09-018D-4371-A368-3E1914389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B4B43-346D-4E88-87EA-2F2040E2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DECE-D05B-4648-87C2-CCCFB02C42F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36E22-9A0D-4DE7-976B-8BE39411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43F7E-4F0F-478F-9602-2B97AD29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9B517-0893-4944-87D9-857B9950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4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B2724-C878-4BCC-AAD0-03B22642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7DB81-76DC-4E11-B368-E620DF8A4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E75CD-3247-4C65-B246-02FA2B146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4DECE-D05B-4648-87C2-CCCFB02C42F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544F1-B183-4CA2-A76D-3A1028C38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EDF4E-E065-4428-839D-E687678F3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9B517-0893-4944-87D9-857B9950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2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7A8200-D4A0-4E33-BA34-4342EF287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F76020E-CA35-4072-917A-2B8639F9DB04}"/>
              </a:ext>
            </a:extLst>
          </p:cNvPr>
          <p:cNvSpPr txBox="1">
            <a:spLocks/>
          </p:cNvSpPr>
          <p:nvPr/>
        </p:nvSpPr>
        <p:spPr>
          <a:xfrm>
            <a:off x="2695194" y="5331417"/>
            <a:ext cx="6801612" cy="1170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GNI : </a:t>
            </a:r>
            <a:r>
              <a:rPr lang="en-US">
                <a:solidFill>
                  <a:srgbClr val="FFFFFF"/>
                </a:solidFill>
              </a:rPr>
              <a:t>Next Steps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November 15, 2018</a:t>
            </a:r>
          </a:p>
          <a:p>
            <a:r>
              <a:rPr lang="en-US" sz="1800" dirty="0">
                <a:solidFill>
                  <a:srgbClr val="FFFFFF"/>
                </a:solidFill>
              </a:rPr>
              <a:t>Ken Luongo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05EA15F9-DE2A-40A0-87C0-AA8872AF8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48" t="18396" r="15357" b="15318"/>
          <a:stretch/>
        </p:blipFill>
        <p:spPr>
          <a:xfrm>
            <a:off x="6848850" y="422858"/>
            <a:ext cx="3767489" cy="3971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4E58C6-0CF1-4735-B224-55DAA1F6E3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" y="1576522"/>
            <a:ext cx="5154930" cy="132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55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8560-AF39-4D2C-AACC-7982C9B3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GNI Next Steps: Nuclear Geopolitics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284D83-FBB1-4C6F-8E9B-5EEEF3A19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81" t="20570" r="37024" b="69650"/>
          <a:stretch/>
        </p:blipFill>
        <p:spPr>
          <a:xfrm>
            <a:off x="9347199" y="6271666"/>
            <a:ext cx="2844801" cy="586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08DFEA-C211-46F7-A81F-6B6186AC4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89" y="1687077"/>
            <a:ext cx="10516511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3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AC18-58DD-4C58-A513-05B24B63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235260"/>
            <a:ext cx="7474172" cy="13255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Possible Workshops/Conferences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191B7-77F7-4F5E-A1DB-65E8E2BF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35" y="1202720"/>
            <a:ext cx="7474172" cy="5362113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endParaRPr lang="en-US" sz="1600" dirty="0"/>
          </a:p>
          <a:p>
            <a:pPr lvl="0"/>
            <a:r>
              <a:rPr lang="en-US" sz="1800" dirty="0"/>
              <a:t>Focus on understanding and identifying the structure, objectives, and operational methodology supporting Russia’s and China’s nuclear export ambitions.</a:t>
            </a:r>
          </a:p>
          <a:p>
            <a:pPr lvl="0"/>
            <a:r>
              <a:rPr lang="en-US" sz="1800" dirty="0"/>
              <a:t>The governance and global security implications of losing the “nuclear Olympics” to Russia and/or China</a:t>
            </a:r>
          </a:p>
          <a:p>
            <a:r>
              <a:rPr lang="en-US" sz="1800" dirty="0"/>
              <a:t>How to collaborate with allies (ROK, Japan, Canada, UK, France) on major nuclear opportunities and projects as a counterbalance to Russia and China. What is the high standards and skills “software package” and manufacturing and supply “hardware package”</a:t>
            </a:r>
          </a:p>
          <a:p>
            <a:r>
              <a:rPr lang="en-US" sz="1800" dirty="0"/>
              <a:t>Nuclear export financing options and improvements - including for advanced reactors</a:t>
            </a:r>
          </a:p>
          <a:p>
            <a:r>
              <a:rPr lang="en-US" sz="1800" dirty="0"/>
              <a:t>Implications for U.S. advanced reactor technology development, testing and deployment of the recent strengthening of technology exports to China</a:t>
            </a:r>
          </a:p>
          <a:p>
            <a:r>
              <a:rPr lang="en-US" sz="1800" dirty="0"/>
              <a:t>Capitol Hill event to address the global nuclear export situation and geopolitical challenges posed</a:t>
            </a:r>
          </a:p>
          <a:p>
            <a:r>
              <a:rPr lang="en-US" sz="1800" dirty="0"/>
              <a:t>Broad stakeholder events to address the role of nuclear power as a carbon reduction technology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00B454D1-C531-42EE-A1A3-02D56273A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341E08-8B88-4531-9B3A-0206B9031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81" t="20570" r="37024" b="69650"/>
          <a:stretch/>
        </p:blipFill>
        <p:spPr>
          <a:xfrm>
            <a:off x="9347199" y="6271666"/>
            <a:ext cx="2844801" cy="5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7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4F0F7-B5AC-457B-B057-6F8E593A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Possible Analyses/Publications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28F8-2B88-4069-A7DC-F276515AB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953127"/>
            <a:ext cx="7696853" cy="4474306"/>
          </a:xfrm>
        </p:spPr>
        <p:txBody>
          <a:bodyPr anchor="ctr">
            <a:noAutofit/>
          </a:bodyPr>
          <a:lstStyle/>
          <a:p>
            <a:r>
              <a:rPr lang="en-US" sz="1800" dirty="0"/>
              <a:t>Framework for nuclear export cooperation among key U.S. Allies</a:t>
            </a:r>
          </a:p>
          <a:p>
            <a:r>
              <a:rPr lang="en-US" sz="1800" dirty="0"/>
              <a:t>Framework for an updated, 21</a:t>
            </a:r>
            <a:r>
              <a:rPr lang="en-US" sz="1800" baseline="30000" dirty="0"/>
              <a:t>st</a:t>
            </a:r>
            <a:r>
              <a:rPr lang="en-US" sz="1800" dirty="0"/>
              <a:t> Century “Atoms for Peace Initiative”</a:t>
            </a:r>
          </a:p>
          <a:p>
            <a:r>
              <a:rPr lang="en-US" sz="1800" dirty="0"/>
              <a:t>Definition a nuclear “software” package (e.g. safety, safeguards, security, regulation, education, training, and operators on-site)</a:t>
            </a:r>
          </a:p>
          <a:p>
            <a:r>
              <a:rPr lang="en-US" sz="1800" dirty="0"/>
              <a:t>Assessment of the Saudi nuclear program developments based on the “lessons learned” from the UAE deal (e.g. government to government package deal, and transparency). </a:t>
            </a:r>
          </a:p>
          <a:p>
            <a:r>
              <a:rPr lang="en-US" sz="1800" dirty="0"/>
              <a:t>Value of a short-term USG-experts task force to develop and redefine the nuclear export strategy/recommendations for the U.S. and allied nations.</a:t>
            </a:r>
          </a:p>
          <a:p>
            <a:r>
              <a:rPr lang="en-US" sz="1800" dirty="0"/>
              <a:t>Analysis of institutional challenges and issues inside the U.S. government and international organizations that need to be addressed</a:t>
            </a:r>
          </a:p>
          <a:p>
            <a:r>
              <a:rPr lang="en-US" sz="1800" dirty="0"/>
              <a:t>Assessment of U.K.-China civil nuclear cooperation and its global implications</a:t>
            </a:r>
          </a:p>
          <a:p>
            <a:r>
              <a:rPr lang="en-US" sz="1800" dirty="0"/>
              <a:t>Analysis of nuclear opportunities in Africa for both existing and advanced reactors, services and materials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Newspaper">
            <a:extLst>
              <a:ext uri="{FF2B5EF4-FFF2-40B4-BE49-F238E27FC236}">
                <a16:creationId xmlns:a16="http://schemas.microsoft.com/office/drawing/2014/main" id="{4453B564-D480-4AE8-BE0E-5C1FCC0DB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A8A7E0-0453-4D7C-846F-A5FF70E37C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81" t="20570" r="37024" b="69650"/>
          <a:stretch/>
        </p:blipFill>
        <p:spPr>
          <a:xfrm>
            <a:off x="9347199" y="6271666"/>
            <a:ext cx="2844801" cy="5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DA68-FFC2-4D25-B708-38A39881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33F8B-44AE-4EBD-B14D-661B3F693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388" y="1633491"/>
            <a:ext cx="7474171" cy="4753423"/>
          </a:xfrm>
        </p:spPr>
        <p:txBody>
          <a:bodyPr anchor="ctr">
            <a:normAutofit/>
          </a:bodyPr>
          <a:lstStyle/>
          <a:p>
            <a:r>
              <a:rPr lang="en-US" sz="2200" dirty="0"/>
              <a:t>Development of a communications strategy:</a:t>
            </a:r>
          </a:p>
          <a:p>
            <a:pPr lvl="1"/>
            <a:r>
              <a:rPr lang="en-US" sz="2200" i="1" dirty="0"/>
              <a:t>Reports</a:t>
            </a:r>
          </a:p>
          <a:p>
            <a:pPr lvl="1"/>
            <a:r>
              <a:rPr lang="en-US" sz="2200" i="1" dirty="0"/>
              <a:t>Graphics</a:t>
            </a:r>
          </a:p>
          <a:p>
            <a:pPr lvl="1"/>
            <a:r>
              <a:rPr lang="en-US" sz="2200" i="1" dirty="0"/>
              <a:t>Social media</a:t>
            </a:r>
          </a:p>
          <a:p>
            <a:pPr lvl="1"/>
            <a:r>
              <a:rPr lang="en-US" sz="2200" i="1" dirty="0"/>
              <a:t>Traditional media </a:t>
            </a:r>
          </a:p>
          <a:p>
            <a:pPr lvl="1"/>
            <a:r>
              <a:rPr lang="en-US" sz="2200" i="1" dirty="0"/>
              <a:t>Education</a:t>
            </a:r>
          </a:p>
          <a:p>
            <a:r>
              <a:rPr lang="en-US" sz="2200" dirty="0"/>
              <a:t>Identification and promotion of participants/speakers at energy, climate, and security related events:</a:t>
            </a:r>
          </a:p>
          <a:p>
            <a:pPr lvl="1"/>
            <a:r>
              <a:rPr lang="en-US" sz="2200" i="1" dirty="0"/>
              <a:t>Milken Global Conference</a:t>
            </a:r>
          </a:p>
          <a:p>
            <a:pPr lvl="1"/>
            <a:r>
              <a:rPr lang="en-US" sz="2200" i="1" dirty="0"/>
              <a:t>Bloomberg Future of Energy Summit</a:t>
            </a:r>
          </a:p>
          <a:p>
            <a:pPr lvl="1"/>
            <a:r>
              <a:rPr lang="en-US" sz="2200" i="1" dirty="0"/>
              <a:t>Energy Disruptors</a:t>
            </a:r>
          </a:p>
          <a:p>
            <a:pPr lvl="1"/>
            <a:r>
              <a:rPr lang="en-US" sz="2200" i="1" dirty="0"/>
              <a:t>Clean Energy Ministerial 10 (planning for a side event)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0931DAB6-AB6A-4D11-89FA-D4A75D572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0FC252-6322-447C-920A-9BA6519CC1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81" t="20570" r="37024" b="69650"/>
          <a:stretch/>
        </p:blipFill>
        <p:spPr>
          <a:xfrm>
            <a:off x="9347199" y="6271666"/>
            <a:ext cx="2844801" cy="5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5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4ACC2-8904-4BCA-B4F1-55E8EBFE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Decisions</a:t>
            </a:r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47A8-33D4-4370-86BC-D7CD32383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Prioritizing ideas and objectives</a:t>
            </a:r>
          </a:p>
          <a:p>
            <a:r>
              <a:rPr lang="en-US" dirty="0"/>
              <a:t>Identifying costs </a:t>
            </a:r>
          </a:p>
          <a:p>
            <a:r>
              <a:rPr lang="en-US" dirty="0"/>
              <a:t>Missing key issues and approaches?</a:t>
            </a:r>
          </a:p>
          <a:p>
            <a:r>
              <a:rPr lang="en-US" dirty="0"/>
              <a:t>Identifying key players, drivers, audiences and supporters to drive </a:t>
            </a:r>
            <a:r>
              <a:rPr lang="en-US"/>
              <a:t>this issue set forward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1B8C7-C8D0-4BBD-983E-D14255692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81" t="20570" r="37024" b="69650"/>
          <a:stretch/>
        </p:blipFill>
        <p:spPr>
          <a:xfrm>
            <a:off x="9347199" y="6271666"/>
            <a:ext cx="2844801" cy="5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3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419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GNI Next Steps: Nuclear Geopolitics</vt:lpstr>
      <vt:lpstr>Possible Workshops/Conferences</vt:lpstr>
      <vt:lpstr>Possible Analyses/Publications</vt:lpstr>
      <vt:lpstr>Communications</vt:lpstr>
      <vt:lpstr>Decisions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Kim</dc:creator>
  <cp:lastModifiedBy>Kenneth Luongo</cp:lastModifiedBy>
  <cp:revision>8</cp:revision>
  <dcterms:created xsi:type="dcterms:W3CDTF">2018-11-13T15:23:09Z</dcterms:created>
  <dcterms:modified xsi:type="dcterms:W3CDTF">2018-11-13T18:45:52Z</dcterms:modified>
</cp:coreProperties>
</file>