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74" r:id="rId7"/>
    <p:sldId id="262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1F1"/>
    <a:srgbClr val="EE8640"/>
    <a:srgbClr val="EE8C3B"/>
    <a:srgbClr val="4F96D5"/>
    <a:srgbClr val="FFE8A3"/>
    <a:srgbClr val="404040"/>
    <a:srgbClr val="FCC6C6"/>
    <a:srgbClr val="4ABF47"/>
    <a:srgbClr val="D9E6D4"/>
    <a:srgbClr val="46C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4" autoAdjust="0"/>
    <p:restoredTop sz="94414" autoAdjust="0"/>
  </p:normalViewPr>
  <p:slideViewPr>
    <p:cSldViewPr snapToGrid="0">
      <p:cViewPr varScale="1">
        <p:scale>
          <a:sx n="72" d="100"/>
          <a:sy n="72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1EC3C7-6FDC-4C9D-B8E6-8FEBB7304CE3}" type="doc">
      <dgm:prSet loTypeId="urn:microsoft.com/office/officeart/2018/2/layout/Icon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1B2EB04-531D-4C76-B6F1-34109B6C66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Potential ability to meet energy demands in underserved areas</a:t>
          </a:r>
        </a:p>
      </dgm:t>
    </dgm:pt>
    <dgm:pt modelId="{14D26CBA-D47B-4528-83DB-525D04B3568E}" type="parTrans" cxnId="{018311A6-1F89-4C3B-94FD-B211D7CD7C95}">
      <dgm:prSet/>
      <dgm:spPr/>
      <dgm:t>
        <a:bodyPr/>
        <a:lstStyle/>
        <a:p>
          <a:endParaRPr lang="en-US"/>
        </a:p>
      </dgm:t>
    </dgm:pt>
    <dgm:pt modelId="{6697482B-11D0-4773-9D69-40B46A956374}" type="sibTrans" cxnId="{018311A6-1F89-4C3B-94FD-B211D7CD7C95}">
      <dgm:prSet/>
      <dgm:spPr/>
      <dgm:t>
        <a:bodyPr/>
        <a:lstStyle/>
        <a:p>
          <a:endParaRPr lang="en-US"/>
        </a:p>
      </dgm:t>
    </dgm:pt>
    <dgm:pt modelId="{DEC48DE6-9D6D-4DF9-8803-3DDB7960F8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Provide carbon-free energy</a:t>
          </a:r>
        </a:p>
      </dgm:t>
    </dgm:pt>
    <dgm:pt modelId="{8D9BC14D-8E88-4BED-94C0-A339CCA33DF8}" type="parTrans" cxnId="{CE1DBC34-4383-4D5E-9FE6-08970FC0CE1D}">
      <dgm:prSet/>
      <dgm:spPr/>
      <dgm:t>
        <a:bodyPr/>
        <a:lstStyle/>
        <a:p>
          <a:endParaRPr lang="en-US"/>
        </a:p>
      </dgm:t>
    </dgm:pt>
    <dgm:pt modelId="{0A06EA50-BFAE-4D68-A459-471F0580C968}" type="sibTrans" cxnId="{CE1DBC34-4383-4D5E-9FE6-08970FC0CE1D}">
      <dgm:prSet/>
      <dgm:spPr/>
      <dgm:t>
        <a:bodyPr/>
        <a:lstStyle/>
        <a:p>
          <a:endParaRPr lang="en-US"/>
        </a:p>
      </dgm:t>
    </dgm:pt>
    <dgm:pt modelId="{1D41BC3D-165F-421F-9C31-DA79306A7F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Address fuel cycle and proliferation concerns</a:t>
          </a:r>
        </a:p>
      </dgm:t>
    </dgm:pt>
    <dgm:pt modelId="{1EFF7CA4-9EDA-4327-8DC0-47653D989530}" type="parTrans" cxnId="{A51113BA-5B71-4385-8B63-2A801ED03EFB}">
      <dgm:prSet/>
      <dgm:spPr/>
      <dgm:t>
        <a:bodyPr/>
        <a:lstStyle/>
        <a:p>
          <a:endParaRPr lang="en-US"/>
        </a:p>
      </dgm:t>
    </dgm:pt>
    <dgm:pt modelId="{D74273C2-7581-48D5-A29D-7A207A856539}" type="sibTrans" cxnId="{A51113BA-5B71-4385-8B63-2A801ED03EFB}">
      <dgm:prSet/>
      <dgm:spPr/>
      <dgm:t>
        <a:bodyPr/>
        <a:lstStyle/>
        <a:p>
          <a:endParaRPr lang="en-US"/>
        </a:p>
      </dgm:t>
    </dgm:pt>
    <dgm:pt modelId="{D782F330-3FA6-4E40-8EE7-07CB0F700CF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Offer inherent passive safety features</a:t>
          </a:r>
        </a:p>
      </dgm:t>
    </dgm:pt>
    <dgm:pt modelId="{12EC3364-01F3-4352-9835-78412F8221F9}" type="parTrans" cxnId="{AB71DBB3-0D4D-4F62-A7DB-BF6E7F07296F}">
      <dgm:prSet/>
      <dgm:spPr/>
      <dgm:t>
        <a:bodyPr/>
        <a:lstStyle/>
        <a:p>
          <a:endParaRPr lang="en-US"/>
        </a:p>
      </dgm:t>
    </dgm:pt>
    <dgm:pt modelId="{C16B7888-4D1F-499F-8EE1-EEA23B3BA6E5}" type="sibTrans" cxnId="{AB71DBB3-0D4D-4F62-A7DB-BF6E7F07296F}">
      <dgm:prSet/>
      <dgm:spPr/>
      <dgm:t>
        <a:bodyPr/>
        <a:lstStyle/>
        <a:p>
          <a:endParaRPr lang="en-US"/>
        </a:p>
      </dgm:t>
    </dgm:pt>
    <dgm:pt modelId="{2B534E78-F875-411E-BAC1-4968A03C95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Provide lower cost production and operational flexibility</a:t>
          </a:r>
        </a:p>
      </dgm:t>
    </dgm:pt>
    <dgm:pt modelId="{050BC83B-8344-4A21-AA4A-B19F22BFC897}" type="parTrans" cxnId="{33B7DE25-ECB7-49FC-BDB4-0982DC319D82}">
      <dgm:prSet/>
      <dgm:spPr/>
      <dgm:t>
        <a:bodyPr/>
        <a:lstStyle/>
        <a:p>
          <a:endParaRPr lang="en-US"/>
        </a:p>
      </dgm:t>
    </dgm:pt>
    <dgm:pt modelId="{1DB8BCDF-7451-463C-8265-1DF435DF2B1A}" type="sibTrans" cxnId="{33B7DE25-ECB7-49FC-BDB4-0982DC319D82}">
      <dgm:prSet/>
      <dgm:spPr/>
      <dgm:t>
        <a:bodyPr/>
        <a:lstStyle/>
        <a:p>
          <a:endParaRPr lang="en-US"/>
        </a:p>
      </dgm:t>
    </dgm:pt>
    <dgm:pt modelId="{E8BFB5A6-5E97-402B-8172-94281122508A}" type="pres">
      <dgm:prSet presAssocID="{C41EC3C7-6FDC-4C9D-B8E6-8FEBB7304CE3}" presName="root" presStyleCnt="0">
        <dgm:presLayoutVars>
          <dgm:dir/>
          <dgm:resizeHandles val="exact"/>
        </dgm:presLayoutVars>
      </dgm:prSet>
      <dgm:spPr/>
    </dgm:pt>
    <dgm:pt modelId="{919C2886-0516-45A5-ABA3-AC923E577070}" type="pres">
      <dgm:prSet presAssocID="{B1B2EB04-531D-4C76-B6F1-34109B6C6634}" presName="compNode" presStyleCnt="0"/>
      <dgm:spPr/>
    </dgm:pt>
    <dgm:pt modelId="{93C0167C-381D-4D4F-B1E8-E517068BCFCC}" type="pres">
      <dgm:prSet presAssocID="{B1B2EB04-531D-4C76-B6F1-34109B6C663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A79C23E9-A9F7-4627-B73F-260B20BF3360}" type="pres">
      <dgm:prSet presAssocID="{B1B2EB04-531D-4C76-B6F1-34109B6C6634}" presName="spaceRect" presStyleCnt="0"/>
      <dgm:spPr/>
    </dgm:pt>
    <dgm:pt modelId="{A4AE44AD-4DA0-4605-B28D-8C53F14A32C1}" type="pres">
      <dgm:prSet presAssocID="{B1B2EB04-531D-4C76-B6F1-34109B6C6634}" presName="textRect" presStyleLbl="revTx" presStyleIdx="0" presStyleCnt="5">
        <dgm:presLayoutVars>
          <dgm:chMax val="1"/>
          <dgm:chPref val="1"/>
        </dgm:presLayoutVars>
      </dgm:prSet>
      <dgm:spPr/>
    </dgm:pt>
    <dgm:pt modelId="{62B434DE-9DA0-4856-AFB9-A83428C72C09}" type="pres">
      <dgm:prSet presAssocID="{6697482B-11D0-4773-9D69-40B46A956374}" presName="sibTrans" presStyleCnt="0"/>
      <dgm:spPr/>
    </dgm:pt>
    <dgm:pt modelId="{3F0ED136-E19F-4B36-84E0-3DAE7D8C8836}" type="pres">
      <dgm:prSet presAssocID="{DEC48DE6-9D6D-4DF9-8803-3DDB7960F866}" presName="compNode" presStyleCnt="0"/>
      <dgm:spPr/>
    </dgm:pt>
    <dgm:pt modelId="{AC8B3A82-ADB8-40C1-96EF-0E73CC6ED534}" type="pres">
      <dgm:prSet presAssocID="{DEC48DE6-9D6D-4DF9-8803-3DDB7960F86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31116501-40B7-42B3-83C5-21EB115D41FF}" type="pres">
      <dgm:prSet presAssocID="{DEC48DE6-9D6D-4DF9-8803-3DDB7960F866}" presName="spaceRect" presStyleCnt="0"/>
      <dgm:spPr/>
    </dgm:pt>
    <dgm:pt modelId="{9A146563-386F-42F2-BE7C-8D61E118E239}" type="pres">
      <dgm:prSet presAssocID="{DEC48DE6-9D6D-4DF9-8803-3DDB7960F866}" presName="textRect" presStyleLbl="revTx" presStyleIdx="1" presStyleCnt="5">
        <dgm:presLayoutVars>
          <dgm:chMax val="1"/>
          <dgm:chPref val="1"/>
        </dgm:presLayoutVars>
      </dgm:prSet>
      <dgm:spPr/>
    </dgm:pt>
    <dgm:pt modelId="{0E48954B-3AAE-43D3-ABA3-85E753C3DD0F}" type="pres">
      <dgm:prSet presAssocID="{0A06EA50-BFAE-4D68-A459-471F0580C968}" presName="sibTrans" presStyleCnt="0"/>
      <dgm:spPr/>
    </dgm:pt>
    <dgm:pt modelId="{05474237-AC44-441E-902E-BA0AAD06A776}" type="pres">
      <dgm:prSet presAssocID="{1D41BC3D-165F-421F-9C31-DA79306A7F76}" presName="compNode" presStyleCnt="0"/>
      <dgm:spPr/>
    </dgm:pt>
    <dgm:pt modelId="{4B60C464-8BC7-4224-BEB6-BF7B9AE32FD9}" type="pres">
      <dgm:prSet presAssocID="{1D41BC3D-165F-421F-9C31-DA79306A7F7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5A2DB472-4B70-43C3-939A-4DB5F6714E5D}" type="pres">
      <dgm:prSet presAssocID="{1D41BC3D-165F-421F-9C31-DA79306A7F76}" presName="spaceRect" presStyleCnt="0"/>
      <dgm:spPr/>
    </dgm:pt>
    <dgm:pt modelId="{76E757B7-A930-4F7A-9610-0D835B083957}" type="pres">
      <dgm:prSet presAssocID="{1D41BC3D-165F-421F-9C31-DA79306A7F76}" presName="textRect" presStyleLbl="revTx" presStyleIdx="2" presStyleCnt="5">
        <dgm:presLayoutVars>
          <dgm:chMax val="1"/>
          <dgm:chPref val="1"/>
        </dgm:presLayoutVars>
      </dgm:prSet>
      <dgm:spPr/>
    </dgm:pt>
    <dgm:pt modelId="{22FBE935-BEF1-4209-BBB1-5858293316E5}" type="pres">
      <dgm:prSet presAssocID="{D74273C2-7581-48D5-A29D-7A207A856539}" presName="sibTrans" presStyleCnt="0"/>
      <dgm:spPr/>
    </dgm:pt>
    <dgm:pt modelId="{1818062C-7716-4354-AE91-0DB98AA26A31}" type="pres">
      <dgm:prSet presAssocID="{D782F330-3FA6-4E40-8EE7-07CB0F700CFF}" presName="compNode" presStyleCnt="0"/>
      <dgm:spPr/>
    </dgm:pt>
    <dgm:pt modelId="{D0851A73-9240-4C64-ABE1-D4470C1AD2E8}" type="pres">
      <dgm:prSet presAssocID="{D782F330-3FA6-4E40-8EE7-07CB0F700CF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805FAC8D-A03C-4299-81CB-1FFA591D3B22}" type="pres">
      <dgm:prSet presAssocID="{D782F330-3FA6-4E40-8EE7-07CB0F700CFF}" presName="spaceRect" presStyleCnt="0"/>
      <dgm:spPr/>
    </dgm:pt>
    <dgm:pt modelId="{5A33FA82-7439-4076-AD6D-6626B3E76DC4}" type="pres">
      <dgm:prSet presAssocID="{D782F330-3FA6-4E40-8EE7-07CB0F700CFF}" presName="textRect" presStyleLbl="revTx" presStyleIdx="3" presStyleCnt="5">
        <dgm:presLayoutVars>
          <dgm:chMax val="1"/>
          <dgm:chPref val="1"/>
        </dgm:presLayoutVars>
      </dgm:prSet>
      <dgm:spPr/>
    </dgm:pt>
    <dgm:pt modelId="{F286FA68-8F5E-43F0-AAF2-800D9953151F}" type="pres">
      <dgm:prSet presAssocID="{C16B7888-4D1F-499F-8EE1-EEA23B3BA6E5}" presName="sibTrans" presStyleCnt="0"/>
      <dgm:spPr/>
    </dgm:pt>
    <dgm:pt modelId="{2421BCF9-4672-4B1D-BD06-0D52C9F1AA3B}" type="pres">
      <dgm:prSet presAssocID="{2B534E78-F875-411E-BAC1-4968A03C958A}" presName="compNode" presStyleCnt="0"/>
      <dgm:spPr/>
    </dgm:pt>
    <dgm:pt modelId="{48337C1D-959B-4C3A-A399-2A344C510906}" type="pres">
      <dgm:prSet presAssocID="{2B534E78-F875-411E-BAC1-4968A03C958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C653EFB8-81B5-4E52-AA06-9799F8EB53AE}" type="pres">
      <dgm:prSet presAssocID="{2B534E78-F875-411E-BAC1-4968A03C958A}" presName="spaceRect" presStyleCnt="0"/>
      <dgm:spPr/>
    </dgm:pt>
    <dgm:pt modelId="{F53F7506-6A6E-4312-BC27-F64B28D56B37}" type="pres">
      <dgm:prSet presAssocID="{2B534E78-F875-411E-BAC1-4968A03C958A}" presName="textRect" presStyleLbl="revTx" presStyleIdx="4" presStyleCnt="5" custScaleX="135636" custLinFactNeighborX="2087">
        <dgm:presLayoutVars>
          <dgm:chMax val="1"/>
          <dgm:chPref val="1"/>
        </dgm:presLayoutVars>
      </dgm:prSet>
      <dgm:spPr/>
    </dgm:pt>
  </dgm:ptLst>
  <dgm:cxnLst>
    <dgm:cxn modelId="{33B7DE25-ECB7-49FC-BDB4-0982DC319D82}" srcId="{C41EC3C7-6FDC-4C9D-B8E6-8FEBB7304CE3}" destId="{2B534E78-F875-411E-BAC1-4968A03C958A}" srcOrd="4" destOrd="0" parTransId="{050BC83B-8344-4A21-AA4A-B19F22BFC897}" sibTransId="{1DB8BCDF-7451-463C-8265-1DF435DF2B1A}"/>
    <dgm:cxn modelId="{CE1DBC34-4383-4D5E-9FE6-08970FC0CE1D}" srcId="{C41EC3C7-6FDC-4C9D-B8E6-8FEBB7304CE3}" destId="{DEC48DE6-9D6D-4DF9-8803-3DDB7960F866}" srcOrd="1" destOrd="0" parTransId="{8D9BC14D-8E88-4BED-94C0-A339CCA33DF8}" sibTransId="{0A06EA50-BFAE-4D68-A459-471F0580C968}"/>
    <dgm:cxn modelId="{133B0561-9985-40C3-9A60-1282263A07B0}" type="presOf" srcId="{C41EC3C7-6FDC-4C9D-B8E6-8FEBB7304CE3}" destId="{E8BFB5A6-5E97-402B-8172-94281122508A}" srcOrd="0" destOrd="0" presId="urn:microsoft.com/office/officeart/2018/2/layout/IconLabelList"/>
    <dgm:cxn modelId="{ED87E04A-17C2-4E13-BD00-4D2ECF3B8335}" type="presOf" srcId="{DEC48DE6-9D6D-4DF9-8803-3DDB7960F866}" destId="{9A146563-386F-42F2-BE7C-8D61E118E239}" srcOrd="0" destOrd="0" presId="urn:microsoft.com/office/officeart/2018/2/layout/IconLabelList"/>
    <dgm:cxn modelId="{58530150-8284-4F5F-93C9-C8099953C280}" type="presOf" srcId="{B1B2EB04-531D-4C76-B6F1-34109B6C6634}" destId="{A4AE44AD-4DA0-4605-B28D-8C53F14A32C1}" srcOrd="0" destOrd="0" presId="urn:microsoft.com/office/officeart/2018/2/layout/IconLabelList"/>
    <dgm:cxn modelId="{018311A6-1F89-4C3B-94FD-B211D7CD7C95}" srcId="{C41EC3C7-6FDC-4C9D-B8E6-8FEBB7304CE3}" destId="{B1B2EB04-531D-4C76-B6F1-34109B6C6634}" srcOrd="0" destOrd="0" parTransId="{14D26CBA-D47B-4528-83DB-525D04B3568E}" sibTransId="{6697482B-11D0-4773-9D69-40B46A956374}"/>
    <dgm:cxn modelId="{AB71DBB3-0D4D-4F62-A7DB-BF6E7F07296F}" srcId="{C41EC3C7-6FDC-4C9D-B8E6-8FEBB7304CE3}" destId="{D782F330-3FA6-4E40-8EE7-07CB0F700CFF}" srcOrd="3" destOrd="0" parTransId="{12EC3364-01F3-4352-9835-78412F8221F9}" sibTransId="{C16B7888-4D1F-499F-8EE1-EEA23B3BA6E5}"/>
    <dgm:cxn modelId="{C05C50B7-B4B5-49B3-A0CC-007161D210D5}" type="presOf" srcId="{1D41BC3D-165F-421F-9C31-DA79306A7F76}" destId="{76E757B7-A930-4F7A-9610-0D835B083957}" srcOrd="0" destOrd="0" presId="urn:microsoft.com/office/officeart/2018/2/layout/IconLabelList"/>
    <dgm:cxn modelId="{A51113BA-5B71-4385-8B63-2A801ED03EFB}" srcId="{C41EC3C7-6FDC-4C9D-B8E6-8FEBB7304CE3}" destId="{1D41BC3D-165F-421F-9C31-DA79306A7F76}" srcOrd="2" destOrd="0" parTransId="{1EFF7CA4-9EDA-4327-8DC0-47653D989530}" sibTransId="{D74273C2-7581-48D5-A29D-7A207A856539}"/>
    <dgm:cxn modelId="{692891C8-FC5F-4F82-84DB-A449DB3DDBB8}" type="presOf" srcId="{2B534E78-F875-411E-BAC1-4968A03C958A}" destId="{F53F7506-6A6E-4312-BC27-F64B28D56B37}" srcOrd="0" destOrd="0" presId="urn:microsoft.com/office/officeart/2018/2/layout/IconLabelList"/>
    <dgm:cxn modelId="{683933EF-D2CA-441D-83B3-8A321DEDC641}" type="presOf" srcId="{D782F330-3FA6-4E40-8EE7-07CB0F700CFF}" destId="{5A33FA82-7439-4076-AD6D-6626B3E76DC4}" srcOrd="0" destOrd="0" presId="urn:microsoft.com/office/officeart/2018/2/layout/IconLabelList"/>
    <dgm:cxn modelId="{878A438A-C0E2-46BC-BA75-3547EC4379C1}" type="presParOf" srcId="{E8BFB5A6-5E97-402B-8172-94281122508A}" destId="{919C2886-0516-45A5-ABA3-AC923E577070}" srcOrd="0" destOrd="0" presId="urn:microsoft.com/office/officeart/2018/2/layout/IconLabelList"/>
    <dgm:cxn modelId="{32EECC47-598B-4830-92F4-4728E335A08E}" type="presParOf" srcId="{919C2886-0516-45A5-ABA3-AC923E577070}" destId="{93C0167C-381D-4D4F-B1E8-E517068BCFCC}" srcOrd="0" destOrd="0" presId="urn:microsoft.com/office/officeart/2018/2/layout/IconLabelList"/>
    <dgm:cxn modelId="{FDC88930-66CC-4C44-B66A-469EB25418D2}" type="presParOf" srcId="{919C2886-0516-45A5-ABA3-AC923E577070}" destId="{A79C23E9-A9F7-4627-B73F-260B20BF3360}" srcOrd="1" destOrd="0" presId="urn:microsoft.com/office/officeart/2018/2/layout/IconLabelList"/>
    <dgm:cxn modelId="{60991ED3-9DD1-4341-9EEE-7A9E38EAE62F}" type="presParOf" srcId="{919C2886-0516-45A5-ABA3-AC923E577070}" destId="{A4AE44AD-4DA0-4605-B28D-8C53F14A32C1}" srcOrd="2" destOrd="0" presId="urn:microsoft.com/office/officeart/2018/2/layout/IconLabelList"/>
    <dgm:cxn modelId="{C3CFBABB-C0C2-4A76-90C1-C93DF2E9C87D}" type="presParOf" srcId="{E8BFB5A6-5E97-402B-8172-94281122508A}" destId="{62B434DE-9DA0-4856-AFB9-A83428C72C09}" srcOrd="1" destOrd="0" presId="urn:microsoft.com/office/officeart/2018/2/layout/IconLabelList"/>
    <dgm:cxn modelId="{5EC17300-DAB9-41B2-9DE2-556E998972E8}" type="presParOf" srcId="{E8BFB5A6-5E97-402B-8172-94281122508A}" destId="{3F0ED136-E19F-4B36-84E0-3DAE7D8C8836}" srcOrd="2" destOrd="0" presId="urn:microsoft.com/office/officeart/2018/2/layout/IconLabelList"/>
    <dgm:cxn modelId="{CC090578-2FBB-4FBA-BDDE-981BE91503BF}" type="presParOf" srcId="{3F0ED136-E19F-4B36-84E0-3DAE7D8C8836}" destId="{AC8B3A82-ADB8-40C1-96EF-0E73CC6ED534}" srcOrd="0" destOrd="0" presId="urn:microsoft.com/office/officeart/2018/2/layout/IconLabelList"/>
    <dgm:cxn modelId="{44EC4AD3-E0F5-4FBA-994F-8084277D6C15}" type="presParOf" srcId="{3F0ED136-E19F-4B36-84E0-3DAE7D8C8836}" destId="{31116501-40B7-42B3-83C5-21EB115D41FF}" srcOrd="1" destOrd="0" presId="urn:microsoft.com/office/officeart/2018/2/layout/IconLabelList"/>
    <dgm:cxn modelId="{249A1A00-69BA-48DC-8197-F0D845618F80}" type="presParOf" srcId="{3F0ED136-E19F-4B36-84E0-3DAE7D8C8836}" destId="{9A146563-386F-42F2-BE7C-8D61E118E239}" srcOrd="2" destOrd="0" presId="urn:microsoft.com/office/officeart/2018/2/layout/IconLabelList"/>
    <dgm:cxn modelId="{1F7D8B03-55B8-49FC-A57A-2965B166F38F}" type="presParOf" srcId="{E8BFB5A6-5E97-402B-8172-94281122508A}" destId="{0E48954B-3AAE-43D3-ABA3-85E753C3DD0F}" srcOrd="3" destOrd="0" presId="urn:microsoft.com/office/officeart/2018/2/layout/IconLabelList"/>
    <dgm:cxn modelId="{0D6A7FC8-BA74-475F-94EC-05CF2CD8990A}" type="presParOf" srcId="{E8BFB5A6-5E97-402B-8172-94281122508A}" destId="{05474237-AC44-441E-902E-BA0AAD06A776}" srcOrd="4" destOrd="0" presId="urn:microsoft.com/office/officeart/2018/2/layout/IconLabelList"/>
    <dgm:cxn modelId="{AD2F8531-6EA5-44E5-86D3-947DA6B63117}" type="presParOf" srcId="{05474237-AC44-441E-902E-BA0AAD06A776}" destId="{4B60C464-8BC7-4224-BEB6-BF7B9AE32FD9}" srcOrd="0" destOrd="0" presId="urn:microsoft.com/office/officeart/2018/2/layout/IconLabelList"/>
    <dgm:cxn modelId="{92EA8B8C-7FEF-4E4D-8DB2-AA1C361330C4}" type="presParOf" srcId="{05474237-AC44-441E-902E-BA0AAD06A776}" destId="{5A2DB472-4B70-43C3-939A-4DB5F6714E5D}" srcOrd="1" destOrd="0" presId="urn:microsoft.com/office/officeart/2018/2/layout/IconLabelList"/>
    <dgm:cxn modelId="{312ED5A2-A174-46C8-885C-0F3AAB5BAD07}" type="presParOf" srcId="{05474237-AC44-441E-902E-BA0AAD06A776}" destId="{76E757B7-A930-4F7A-9610-0D835B083957}" srcOrd="2" destOrd="0" presId="urn:microsoft.com/office/officeart/2018/2/layout/IconLabelList"/>
    <dgm:cxn modelId="{449591F9-5FD9-4FF7-97C2-DEC1D181FD26}" type="presParOf" srcId="{E8BFB5A6-5E97-402B-8172-94281122508A}" destId="{22FBE935-BEF1-4209-BBB1-5858293316E5}" srcOrd="5" destOrd="0" presId="urn:microsoft.com/office/officeart/2018/2/layout/IconLabelList"/>
    <dgm:cxn modelId="{35F9C64E-1792-45E5-9E20-322022E45FD3}" type="presParOf" srcId="{E8BFB5A6-5E97-402B-8172-94281122508A}" destId="{1818062C-7716-4354-AE91-0DB98AA26A31}" srcOrd="6" destOrd="0" presId="urn:microsoft.com/office/officeart/2018/2/layout/IconLabelList"/>
    <dgm:cxn modelId="{4EEF4233-845B-4BDC-80FA-BE12B4883FDC}" type="presParOf" srcId="{1818062C-7716-4354-AE91-0DB98AA26A31}" destId="{D0851A73-9240-4C64-ABE1-D4470C1AD2E8}" srcOrd="0" destOrd="0" presId="urn:microsoft.com/office/officeart/2018/2/layout/IconLabelList"/>
    <dgm:cxn modelId="{193A11C6-79A0-43FD-9E56-880FD5433B28}" type="presParOf" srcId="{1818062C-7716-4354-AE91-0DB98AA26A31}" destId="{805FAC8D-A03C-4299-81CB-1FFA591D3B22}" srcOrd="1" destOrd="0" presId="urn:microsoft.com/office/officeart/2018/2/layout/IconLabelList"/>
    <dgm:cxn modelId="{72F124E8-3F35-4CD5-AF18-051F6B3CF27B}" type="presParOf" srcId="{1818062C-7716-4354-AE91-0DB98AA26A31}" destId="{5A33FA82-7439-4076-AD6D-6626B3E76DC4}" srcOrd="2" destOrd="0" presId="urn:microsoft.com/office/officeart/2018/2/layout/IconLabelList"/>
    <dgm:cxn modelId="{B44EB10D-F13A-473D-8CB2-6FEC4016FE32}" type="presParOf" srcId="{E8BFB5A6-5E97-402B-8172-94281122508A}" destId="{F286FA68-8F5E-43F0-AAF2-800D9953151F}" srcOrd="7" destOrd="0" presId="urn:microsoft.com/office/officeart/2018/2/layout/IconLabelList"/>
    <dgm:cxn modelId="{6004FD8E-97BA-4C21-BCF9-81F5A799664D}" type="presParOf" srcId="{E8BFB5A6-5E97-402B-8172-94281122508A}" destId="{2421BCF9-4672-4B1D-BD06-0D52C9F1AA3B}" srcOrd="8" destOrd="0" presId="urn:microsoft.com/office/officeart/2018/2/layout/IconLabelList"/>
    <dgm:cxn modelId="{F3A85A40-FEB3-4C2E-BD2E-51605F21B191}" type="presParOf" srcId="{2421BCF9-4672-4B1D-BD06-0D52C9F1AA3B}" destId="{48337C1D-959B-4C3A-A399-2A344C510906}" srcOrd="0" destOrd="0" presId="urn:microsoft.com/office/officeart/2018/2/layout/IconLabelList"/>
    <dgm:cxn modelId="{13DE678A-815B-43D2-845E-6DB2F2B4160F}" type="presParOf" srcId="{2421BCF9-4672-4B1D-BD06-0D52C9F1AA3B}" destId="{C653EFB8-81B5-4E52-AA06-9799F8EB53AE}" srcOrd="1" destOrd="0" presId="urn:microsoft.com/office/officeart/2018/2/layout/IconLabelList"/>
    <dgm:cxn modelId="{A6419D82-102B-4175-B6B2-60E5E63B64A6}" type="presParOf" srcId="{2421BCF9-4672-4B1D-BD06-0D52C9F1AA3B}" destId="{F53F7506-6A6E-4312-BC27-F64B28D56B3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583233-6ED5-4AAE-AECA-64767F864F2F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6260B30-3050-4646-A572-1847AA513251}">
      <dgm:prSet/>
      <dgm:spPr/>
      <dgm:t>
        <a:bodyPr/>
        <a:lstStyle/>
        <a:p>
          <a:pPr algn="ctr"/>
          <a:r>
            <a:rPr lang="en-US" dirty="0"/>
            <a:t>Molten Salt Fuel</a:t>
          </a:r>
        </a:p>
      </dgm:t>
    </dgm:pt>
    <dgm:pt modelId="{40D50CA1-D67D-4DE5-B38A-BD48F4AF039D}" type="parTrans" cxnId="{F0EC644F-81E5-4AC4-974A-1054601310AC}">
      <dgm:prSet/>
      <dgm:spPr/>
      <dgm:t>
        <a:bodyPr/>
        <a:lstStyle/>
        <a:p>
          <a:endParaRPr lang="en-US"/>
        </a:p>
      </dgm:t>
    </dgm:pt>
    <dgm:pt modelId="{4FF51DBA-F567-4318-9A6C-E2FB2059B343}" type="sibTrans" cxnId="{F0EC644F-81E5-4AC4-974A-1054601310A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4810FEC-ABE3-44E5-A661-22BE12556928}">
      <dgm:prSet/>
      <dgm:spPr>
        <a:solidFill>
          <a:srgbClr val="D5ECE3"/>
        </a:solidFill>
      </dgm:spPr>
      <dgm:t>
        <a:bodyPr/>
        <a:lstStyle/>
        <a:p>
          <a:pPr algn="ctr"/>
          <a:r>
            <a:rPr lang="en-US" dirty="0"/>
            <a:t>TRISO-Based Fuel</a:t>
          </a:r>
        </a:p>
      </dgm:t>
    </dgm:pt>
    <dgm:pt modelId="{A4ABD4E6-F213-40FE-B159-20D3F9AC10AD}" type="parTrans" cxnId="{F4D67543-A89D-436B-9F02-B873E9AA53D9}">
      <dgm:prSet/>
      <dgm:spPr/>
      <dgm:t>
        <a:bodyPr/>
        <a:lstStyle/>
        <a:p>
          <a:endParaRPr lang="en-US"/>
        </a:p>
      </dgm:t>
    </dgm:pt>
    <dgm:pt modelId="{058326E9-AF27-4F5E-AA28-B5130147C86C}" type="sibTrans" cxnId="{F4D67543-A89D-436B-9F02-B873E9AA53D9}">
      <dgm:prSet phldrT="2" phldr="0"/>
      <dgm:spPr>
        <a:solidFill>
          <a:srgbClr val="46CAA6"/>
        </a:solidFill>
      </dgm:spPr>
      <dgm:t>
        <a:bodyPr/>
        <a:lstStyle/>
        <a:p>
          <a:r>
            <a:rPr lang="en-US"/>
            <a:t>2</a:t>
          </a:r>
        </a:p>
      </dgm:t>
    </dgm:pt>
    <dgm:pt modelId="{2DD17782-3DB0-44DA-BC98-375AE9D0A4F9}">
      <dgm:prSet/>
      <dgm:spPr>
        <a:solidFill>
          <a:srgbClr val="D9E6D4"/>
        </a:solidFill>
      </dgm:spPr>
      <dgm:t>
        <a:bodyPr/>
        <a:lstStyle/>
        <a:p>
          <a:pPr algn="ctr"/>
          <a:r>
            <a:rPr lang="en-US" dirty="0"/>
            <a:t>Fast Neutron Spectrum Reactors</a:t>
          </a:r>
        </a:p>
      </dgm:t>
    </dgm:pt>
    <dgm:pt modelId="{21D847A9-871A-4482-BD41-0235B6164A8A}" type="parTrans" cxnId="{E8B50753-991E-40EB-8E5E-3ABDB1EDD929}">
      <dgm:prSet/>
      <dgm:spPr/>
      <dgm:t>
        <a:bodyPr/>
        <a:lstStyle/>
        <a:p>
          <a:endParaRPr lang="en-US"/>
        </a:p>
      </dgm:t>
    </dgm:pt>
    <dgm:pt modelId="{339F815E-8390-49FA-83DC-70BDE8BACE25}" type="sibTrans" cxnId="{E8B50753-991E-40EB-8E5E-3ABDB1EDD929}">
      <dgm:prSet phldrT="3" phldr="0"/>
      <dgm:spPr>
        <a:solidFill>
          <a:srgbClr val="4ABF47"/>
        </a:solidFill>
      </dgm:spPr>
      <dgm:t>
        <a:bodyPr/>
        <a:lstStyle/>
        <a:p>
          <a:r>
            <a:rPr lang="en-US"/>
            <a:t>3</a:t>
          </a:r>
        </a:p>
      </dgm:t>
    </dgm:pt>
    <dgm:pt modelId="{E511A221-10AF-433C-8982-32B191954DDA}" type="pres">
      <dgm:prSet presAssocID="{CC583233-6ED5-4AAE-AECA-64767F864F2F}" presName="Name0" presStyleCnt="0">
        <dgm:presLayoutVars>
          <dgm:animLvl val="lvl"/>
          <dgm:resizeHandles val="exact"/>
        </dgm:presLayoutVars>
      </dgm:prSet>
      <dgm:spPr/>
    </dgm:pt>
    <dgm:pt modelId="{F2F9F149-F221-4B30-A381-63885687F202}" type="pres">
      <dgm:prSet presAssocID="{26260B30-3050-4646-A572-1847AA513251}" presName="compositeNode" presStyleCnt="0">
        <dgm:presLayoutVars>
          <dgm:bulletEnabled val="1"/>
        </dgm:presLayoutVars>
      </dgm:prSet>
      <dgm:spPr/>
    </dgm:pt>
    <dgm:pt modelId="{E732E266-8E28-447B-AFCC-542CB09820B7}" type="pres">
      <dgm:prSet presAssocID="{26260B30-3050-4646-A572-1847AA513251}" presName="bgRect" presStyleLbl="bgAccFollowNode1" presStyleIdx="0" presStyleCnt="3"/>
      <dgm:spPr/>
    </dgm:pt>
    <dgm:pt modelId="{D8AC9891-ABE3-4306-810A-299D420015CD}" type="pres">
      <dgm:prSet presAssocID="{4FF51DBA-F567-4318-9A6C-E2FB2059B343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3C78A69A-5325-4624-9040-00F07CEA3964}" type="pres">
      <dgm:prSet presAssocID="{26260B30-3050-4646-A572-1847AA513251}" presName="bottomLine" presStyleLbl="alignNode1" presStyleIdx="1" presStyleCnt="6">
        <dgm:presLayoutVars/>
      </dgm:prSet>
      <dgm:spPr/>
    </dgm:pt>
    <dgm:pt modelId="{4FFDBF00-FABB-4F59-96E7-2C42A03FD6A5}" type="pres">
      <dgm:prSet presAssocID="{26260B30-3050-4646-A572-1847AA513251}" presName="nodeText" presStyleLbl="bgAccFollowNode1" presStyleIdx="0" presStyleCnt="3">
        <dgm:presLayoutVars>
          <dgm:bulletEnabled val="1"/>
        </dgm:presLayoutVars>
      </dgm:prSet>
      <dgm:spPr/>
    </dgm:pt>
    <dgm:pt modelId="{1806C102-5138-4498-9051-FEDEF4B22097}" type="pres">
      <dgm:prSet presAssocID="{4FF51DBA-F567-4318-9A6C-E2FB2059B343}" presName="sibTrans" presStyleCnt="0"/>
      <dgm:spPr/>
    </dgm:pt>
    <dgm:pt modelId="{45557EA9-9F41-4A4B-9D1D-2719CC40198F}" type="pres">
      <dgm:prSet presAssocID="{74810FEC-ABE3-44E5-A661-22BE12556928}" presName="compositeNode" presStyleCnt="0">
        <dgm:presLayoutVars>
          <dgm:bulletEnabled val="1"/>
        </dgm:presLayoutVars>
      </dgm:prSet>
      <dgm:spPr/>
    </dgm:pt>
    <dgm:pt modelId="{382299B2-553B-467F-B9B2-F3A5399D2547}" type="pres">
      <dgm:prSet presAssocID="{74810FEC-ABE3-44E5-A661-22BE12556928}" presName="bgRect" presStyleLbl="bgAccFollowNode1" presStyleIdx="1" presStyleCnt="3"/>
      <dgm:spPr/>
    </dgm:pt>
    <dgm:pt modelId="{359F08B7-D81E-42E0-9C40-4DD3F460EB74}" type="pres">
      <dgm:prSet presAssocID="{058326E9-AF27-4F5E-AA28-B5130147C86C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0FF78444-F068-495D-A337-A4B4B6972256}" type="pres">
      <dgm:prSet presAssocID="{74810FEC-ABE3-44E5-A661-22BE12556928}" presName="bottomLine" presStyleLbl="alignNode1" presStyleIdx="3" presStyleCnt="6">
        <dgm:presLayoutVars/>
      </dgm:prSet>
      <dgm:spPr/>
    </dgm:pt>
    <dgm:pt modelId="{9F273752-29D8-4047-8E7F-A0D29E97F0A8}" type="pres">
      <dgm:prSet presAssocID="{74810FEC-ABE3-44E5-A661-22BE12556928}" presName="nodeText" presStyleLbl="bgAccFollowNode1" presStyleIdx="1" presStyleCnt="3">
        <dgm:presLayoutVars>
          <dgm:bulletEnabled val="1"/>
        </dgm:presLayoutVars>
      </dgm:prSet>
      <dgm:spPr/>
    </dgm:pt>
    <dgm:pt modelId="{149AE3D4-B140-4B89-9CC3-6F56714F878C}" type="pres">
      <dgm:prSet presAssocID="{058326E9-AF27-4F5E-AA28-B5130147C86C}" presName="sibTrans" presStyleCnt="0"/>
      <dgm:spPr/>
    </dgm:pt>
    <dgm:pt modelId="{85AA2DA3-7FEE-402B-A229-4B6D3CBCD317}" type="pres">
      <dgm:prSet presAssocID="{2DD17782-3DB0-44DA-BC98-375AE9D0A4F9}" presName="compositeNode" presStyleCnt="0">
        <dgm:presLayoutVars>
          <dgm:bulletEnabled val="1"/>
        </dgm:presLayoutVars>
      </dgm:prSet>
      <dgm:spPr/>
    </dgm:pt>
    <dgm:pt modelId="{AF5AFBB3-622D-47B4-92CF-35488E4663AC}" type="pres">
      <dgm:prSet presAssocID="{2DD17782-3DB0-44DA-BC98-375AE9D0A4F9}" presName="bgRect" presStyleLbl="bgAccFollowNode1" presStyleIdx="2" presStyleCnt="3"/>
      <dgm:spPr/>
    </dgm:pt>
    <dgm:pt modelId="{79F8712D-5695-442E-8433-1704CB9EF03B}" type="pres">
      <dgm:prSet presAssocID="{339F815E-8390-49FA-83DC-70BDE8BACE25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E4BC5AA0-7C93-43D4-8C4E-6E5F9995B0DF}" type="pres">
      <dgm:prSet presAssocID="{2DD17782-3DB0-44DA-BC98-375AE9D0A4F9}" presName="bottomLine" presStyleLbl="alignNode1" presStyleIdx="5" presStyleCnt="6">
        <dgm:presLayoutVars/>
      </dgm:prSet>
      <dgm:spPr/>
    </dgm:pt>
    <dgm:pt modelId="{DC7253DC-9E48-442E-BEE4-13D18BACC312}" type="pres">
      <dgm:prSet presAssocID="{2DD17782-3DB0-44DA-BC98-375AE9D0A4F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7B3D3917-B6B7-49D8-9D9E-1C78813219CE}" type="presOf" srcId="{74810FEC-ABE3-44E5-A661-22BE12556928}" destId="{382299B2-553B-467F-B9B2-F3A5399D2547}" srcOrd="0" destOrd="0" presId="urn:microsoft.com/office/officeart/2016/7/layout/BasicLinearProcessNumbered"/>
    <dgm:cxn modelId="{D82B162E-336B-4707-B1BC-233D3E2A6D26}" type="presOf" srcId="{CC583233-6ED5-4AAE-AECA-64767F864F2F}" destId="{E511A221-10AF-433C-8982-32B191954DDA}" srcOrd="0" destOrd="0" presId="urn:microsoft.com/office/officeart/2016/7/layout/BasicLinearProcessNumbered"/>
    <dgm:cxn modelId="{F4D67543-A89D-436B-9F02-B873E9AA53D9}" srcId="{CC583233-6ED5-4AAE-AECA-64767F864F2F}" destId="{74810FEC-ABE3-44E5-A661-22BE12556928}" srcOrd="1" destOrd="0" parTransId="{A4ABD4E6-F213-40FE-B159-20D3F9AC10AD}" sibTransId="{058326E9-AF27-4F5E-AA28-B5130147C86C}"/>
    <dgm:cxn modelId="{AF846B4A-73A4-4A29-BBCD-BCF23716CE64}" type="presOf" srcId="{26260B30-3050-4646-A572-1847AA513251}" destId="{E732E266-8E28-447B-AFCC-542CB09820B7}" srcOrd="0" destOrd="0" presId="urn:microsoft.com/office/officeart/2016/7/layout/BasicLinearProcessNumbered"/>
    <dgm:cxn modelId="{F0EC644F-81E5-4AC4-974A-1054601310AC}" srcId="{CC583233-6ED5-4AAE-AECA-64767F864F2F}" destId="{26260B30-3050-4646-A572-1847AA513251}" srcOrd="0" destOrd="0" parTransId="{40D50CA1-D67D-4DE5-B38A-BD48F4AF039D}" sibTransId="{4FF51DBA-F567-4318-9A6C-E2FB2059B343}"/>
    <dgm:cxn modelId="{E8B50753-991E-40EB-8E5E-3ABDB1EDD929}" srcId="{CC583233-6ED5-4AAE-AECA-64767F864F2F}" destId="{2DD17782-3DB0-44DA-BC98-375AE9D0A4F9}" srcOrd="2" destOrd="0" parTransId="{21D847A9-871A-4482-BD41-0235B6164A8A}" sibTransId="{339F815E-8390-49FA-83DC-70BDE8BACE25}"/>
    <dgm:cxn modelId="{B3D59776-A40F-4F99-9B34-5636A9C80A19}" type="presOf" srcId="{2DD17782-3DB0-44DA-BC98-375AE9D0A4F9}" destId="{DC7253DC-9E48-442E-BEE4-13D18BACC312}" srcOrd="1" destOrd="0" presId="urn:microsoft.com/office/officeart/2016/7/layout/BasicLinearProcessNumbered"/>
    <dgm:cxn modelId="{DD51917E-F2EF-45DC-8C73-E69C78471D30}" type="presOf" srcId="{339F815E-8390-49FA-83DC-70BDE8BACE25}" destId="{79F8712D-5695-442E-8433-1704CB9EF03B}" srcOrd="0" destOrd="0" presId="urn:microsoft.com/office/officeart/2016/7/layout/BasicLinearProcessNumbered"/>
    <dgm:cxn modelId="{DE1A21A4-D995-43B1-8E52-16D571349892}" type="presOf" srcId="{4FF51DBA-F567-4318-9A6C-E2FB2059B343}" destId="{D8AC9891-ABE3-4306-810A-299D420015CD}" srcOrd="0" destOrd="0" presId="urn:microsoft.com/office/officeart/2016/7/layout/BasicLinearProcessNumbered"/>
    <dgm:cxn modelId="{5EB81CB6-B6FF-43F2-8B0B-A943BFCBB078}" type="presOf" srcId="{74810FEC-ABE3-44E5-A661-22BE12556928}" destId="{9F273752-29D8-4047-8E7F-A0D29E97F0A8}" srcOrd="1" destOrd="0" presId="urn:microsoft.com/office/officeart/2016/7/layout/BasicLinearProcessNumbered"/>
    <dgm:cxn modelId="{2FF857C1-B47B-4338-9102-7CACB4FD8037}" type="presOf" srcId="{2DD17782-3DB0-44DA-BC98-375AE9D0A4F9}" destId="{AF5AFBB3-622D-47B4-92CF-35488E4663AC}" srcOrd="0" destOrd="0" presId="urn:microsoft.com/office/officeart/2016/7/layout/BasicLinearProcessNumbered"/>
    <dgm:cxn modelId="{0C634FF2-19CF-4FE3-B668-D5BE124EA39F}" type="presOf" srcId="{058326E9-AF27-4F5E-AA28-B5130147C86C}" destId="{359F08B7-D81E-42E0-9C40-4DD3F460EB74}" srcOrd="0" destOrd="0" presId="urn:microsoft.com/office/officeart/2016/7/layout/BasicLinearProcessNumbered"/>
    <dgm:cxn modelId="{FC4052F5-CF7B-48F3-9AAF-38E69DAF8446}" type="presOf" srcId="{26260B30-3050-4646-A572-1847AA513251}" destId="{4FFDBF00-FABB-4F59-96E7-2C42A03FD6A5}" srcOrd="1" destOrd="0" presId="urn:microsoft.com/office/officeart/2016/7/layout/BasicLinearProcessNumbered"/>
    <dgm:cxn modelId="{E77CFE4C-9233-4DAD-B989-1E4846A5E8E1}" type="presParOf" srcId="{E511A221-10AF-433C-8982-32B191954DDA}" destId="{F2F9F149-F221-4B30-A381-63885687F202}" srcOrd="0" destOrd="0" presId="urn:microsoft.com/office/officeart/2016/7/layout/BasicLinearProcessNumbered"/>
    <dgm:cxn modelId="{357F7F7C-A06A-400F-B770-68B8308AB648}" type="presParOf" srcId="{F2F9F149-F221-4B30-A381-63885687F202}" destId="{E732E266-8E28-447B-AFCC-542CB09820B7}" srcOrd="0" destOrd="0" presId="urn:microsoft.com/office/officeart/2016/7/layout/BasicLinearProcessNumbered"/>
    <dgm:cxn modelId="{B9E41519-D2D9-42A1-896E-EE0156A76CEB}" type="presParOf" srcId="{F2F9F149-F221-4B30-A381-63885687F202}" destId="{D8AC9891-ABE3-4306-810A-299D420015CD}" srcOrd="1" destOrd="0" presId="urn:microsoft.com/office/officeart/2016/7/layout/BasicLinearProcessNumbered"/>
    <dgm:cxn modelId="{D0CE369D-0ECD-41E6-A818-C390338670D6}" type="presParOf" srcId="{F2F9F149-F221-4B30-A381-63885687F202}" destId="{3C78A69A-5325-4624-9040-00F07CEA3964}" srcOrd="2" destOrd="0" presId="urn:microsoft.com/office/officeart/2016/7/layout/BasicLinearProcessNumbered"/>
    <dgm:cxn modelId="{895B1744-E3B0-4528-8D1D-4548923B8E0E}" type="presParOf" srcId="{F2F9F149-F221-4B30-A381-63885687F202}" destId="{4FFDBF00-FABB-4F59-96E7-2C42A03FD6A5}" srcOrd="3" destOrd="0" presId="urn:microsoft.com/office/officeart/2016/7/layout/BasicLinearProcessNumbered"/>
    <dgm:cxn modelId="{54B6920A-27E0-4773-89B1-7D41819D0096}" type="presParOf" srcId="{E511A221-10AF-433C-8982-32B191954DDA}" destId="{1806C102-5138-4498-9051-FEDEF4B22097}" srcOrd="1" destOrd="0" presId="urn:microsoft.com/office/officeart/2016/7/layout/BasicLinearProcessNumbered"/>
    <dgm:cxn modelId="{A2555FDE-53B0-49A0-AFDE-3D6AA61C4B78}" type="presParOf" srcId="{E511A221-10AF-433C-8982-32B191954DDA}" destId="{45557EA9-9F41-4A4B-9D1D-2719CC40198F}" srcOrd="2" destOrd="0" presId="urn:microsoft.com/office/officeart/2016/7/layout/BasicLinearProcessNumbered"/>
    <dgm:cxn modelId="{854D9ACC-4D53-4C38-A7C4-500E27797E7F}" type="presParOf" srcId="{45557EA9-9F41-4A4B-9D1D-2719CC40198F}" destId="{382299B2-553B-467F-B9B2-F3A5399D2547}" srcOrd="0" destOrd="0" presId="urn:microsoft.com/office/officeart/2016/7/layout/BasicLinearProcessNumbered"/>
    <dgm:cxn modelId="{B6B3F640-E06E-468F-85E9-D7B850B10DB5}" type="presParOf" srcId="{45557EA9-9F41-4A4B-9D1D-2719CC40198F}" destId="{359F08B7-D81E-42E0-9C40-4DD3F460EB74}" srcOrd="1" destOrd="0" presId="urn:microsoft.com/office/officeart/2016/7/layout/BasicLinearProcessNumbered"/>
    <dgm:cxn modelId="{35F7027C-CE72-4F13-A8AE-1E09D189B4CD}" type="presParOf" srcId="{45557EA9-9F41-4A4B-9D1D-2719CC40198F}" destId="{0FF78444-F068-495D-A337-A4B4B6972256}" srcOrd="2" destOrd="0" presId="urn:microsoft.com/office/officeart/2016/7/layout/BasicLinearProcessNumbered"/>
    <dgm:cxn modelId="{BA75B1B2-3EC2-41FF-A187-74A6EF8DBA0A}" type="presParOf" srcId="{45557EA9-9F41-4A4B-9D1D-2719CC40198F}" destId="{9F273752-29D8-4047-8E7F-A0D29E97F0A8}" srcOrd="3" destOrd="0" presId="urn:microsoft.com/office/officeart/2016/7/layout/BasicLinearProcessNumbered"/>
    <dgm:cxn modelId="{32B8DFF1-7769-4B3C-8FCF-6B2D63172E0B}" type="presParOf" srcId="{E511A221-10AF-433C-8982-32B191954DDA}" destId="{149AE3D4-B140-4B89-9CC3-6F56714F878C}" srcOrd="3" destOrd="0" presId="urn:microsoft.com/office/officeart/2016/7/layout/BasicLinearProcessNumbered"/>
    <dgm:cxn modelId="{522E0A90-B144-4190-8553-E1C2259E9304}" type="presParOf" srcId="{E511A221-10AF-433C-8982-32B191954DDA}" destId="{85AA2DA3-7FEE-402B-A229-4B6D3CBCD317}" srcOrd="4" destOrd="0" presId="urn:microsoft.com/office/officeart/2016/7/layout/BasicLinearProcessNumbered"/>
    <dgm:cxn modelId="{6B0BBF16-9E12-4D8D-9D58-A2178331DA54}" type="presParOf" srcId="{85AA2DA3-7FEE-402B-A229-4B6D3CBCD317}" destId="{AF5AFBB3-622D-47B4-92CF-35488E4663AC}" srcOrd="0" destOrd="0" presId="urn:microsoft.com/office/officeart/2016/7/layout/BasicLinearProcessNumbered"/>
    <dgm:cxn modelId="{1FED1E8E-D8C3-4927-9C61-97DA2217A06E}" type="presParOf" srcId="{85AA2DA3-7FEE-402B-A229-4B6D3CBCD317}" destId="{79F8712D-5695-442E-8433-1704CB9EF03B}" srcOrd="1" destOrd="0" presId="urn:microsoft.com/office/officeart/2016/7/layout/BasicLinearProcessNumbered"/>
    <dgm:cxn modelId="{A413581C-7A8C-4C43-9427-178C4932FA39}" type="presParOf" srcId="{85AA2DA3-7FEE-402B-A229-4B6D3CBCD317}" destId="{E4BC5AA0-7C93-43D4-8C4E-6E5F9995B0DF}" srcOrd="2" destOrd="0" presId="urn:microsoft.com/office/officeart/2016/7/layout/BasicLinearProcessNumbered"/>
    <dgm:cxn modelId="{C344ED22-9610-4CA9-A5A3-830DF8F04030}" type="presParOf" srcId="{85AA2DA3-7FEE-402B-A229-4B6D3CBCD317}" destId="{DC7253DC-9E48-442E-BEE4-13D18BACC31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F52D25-3BB7-4C8B-BE9D-666D357FB656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D6F4F8E-CE75-47DD-B65D-16349F95C0DA}">
      <dgm:prSet/>
      <dgm:spPr/>
      <dgm:t>
        <a:bodyPr/>
        <a:lstStyle/>
        <a:p>
          <a:r>
            <a:rPr lang="en-US" dirty="0"/>
            <a:t>Item Facility</a:t>
          </a:r>
        </a:p>
      </dgm:t>
    </dgm:pt>
    <dgm:pt modelId="{1556E4E3-9815-4942-A6C8-148B621AEBCB}" type="parTrans" cxnId="{3A14E979-3F3F-4AFB-9E2F-273F8D576652}">
      <dgm:prSet/>
      <dgm:spPr/>
      <dgm:t>
        <a:bodyPr/>
        <a:lstStyle/>
        <a:p>
          <a:endParaRPr lang="en-US"/>
        </a:p>
      </dgm:t>
    </dgm:pt>
    <dgm:pt modelId="{C40B1C5A-5A7B-47BA-A3CD-ED28A0933685}" type="sibTrans" cxnId="{3A14E979-3F3F-4AFB-9E2F-273F8D57665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B230C95-E2BB-4C86-A150-B9FD9D6C0352}">
      <dgm:prSet/>
      <dgm:spPr/>
      <dgm:t>
        <a:bodyPr/>
        <a:lstStyle/>
        <a:p>
          <a:r>
            <a:rPr lang="en-US" dirty="0"/>
            <a:t>Low Enriched Uranium Fuel</a:t>
          </a:r>
        </a:p>
      </dgm:t>
    </dgm:pt>
    <dgm:pt modelId="{BEBEFF8C-CEC2-4983-AF37-9A7E08295BBD}" type="parTrans" cxnId="{5D7E8E2A-523C-482B-ACE2-84BA77EE8895}">
      <dgm:prSet/>
      <dgm:spPr/>
      <dgm:t>
        <a:bodyPr/>
        <a:lstStyle/>
        <a:p>
          <a:endParaRPr lang="en-US"/>
        </a:p>
      </dgm:t>
    </dgm:pt>
    <dgm:pt modelId="{B03D32F6-B8C2-4C08-A90E-5C877FE577BF}" type="sibTrans" cxnId="{5D7E8E2A-523C-482B-ACE2-84BA77EE889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2E0DD37-1358-4395-8470-5D993B370F2E}">
      <dgm:prSet/>
      <dgm:spPr/>
      <dgm:t>
        <a:bodyPr/>
        <a:lstStyle/>
        <a:p>
          <a:r>
            <a:rPr lang="en-US" dirty="0"/>
            <a:t>Source Data that Follows the Fuel Items</a:t>
          </a:r>
        </a:p>
      </dgm:t>
    </dgm:pt>
    <dgm:pt modelId="{240058BB-61FC-4D5E-A53B-FFA1ED786903}" type="parTrans" cxnId="{9FD9255E-2955-4929-B7EB-D454F7973FE4}">
      <dgm:prSet/>
      <dgm:spPr/>
      <dgm:t>
        <a:bodyPr/>
        <a:lstStyle/>
        <a:p>
          <a:endParaRPr lang="en-US"/>
        </a:p>
      </dgm:t>
    </dgm:pt>
    <dgm:pt modelId="{8ABE62DD-25E0-44CF-917B-F4F7CE5BEC91}" type="sibTrans" cxnId="{9FD9255E-2955-4929-B7EB-D454F7973FE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8DEF66B-5188-419E-9D8D-6F8AE7B74FEB}">
      <dgm:prSet/>
      <dgm:spPr/>
      <dgm:t>
        <a:bodyPr/>
        <a:lstStyle/>
        <a:p>
          <a:r>
            <a:rPr lang="en-US" dirty="0"/>
            <a:t>Refueling During Outage </a:t>
          </a:r>
        </a:p>
      </dgm:t>
    </dgm:pt>
    <dgm:pt modelId="{048E349B-D57F-4BF5-9114-B1930C8089EC}" type="parTrans" cxnId="{A66E6657-0805-47DB-80AC-5E4BBEF7F663}">
      <dgm:prSet/>
      <dgm:spPr/>
      <dgm:t>
        <a:bodyPr/>
        <a:lstStyle/>
        <a:p>
          <a:endParaRPr lang="en-US"/>
        </a:p>
      </dgm:t>
    </dgm:pt>
    <dgm:pt modelId="{0ABB23B3-90CD-4362-9CF7-6EDF39A1B125}" type="sibTrans" cxnId="{A66E6657-0805-47DB-80AC-5E4BBEF7F663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A2976586-7B8B-4CDC-A98B-C0B392589A50}">
      <dgm:prSet/>
      <dgm:spPr/>
      <dgm:t>
        <a:bodyPr/>
        <a:lstStyle/>
        <a:p>
          <a:r>
            <a:rPr lang="en-US" dirty="0"/>
            <a:t>All Nuclear Material is Verifiable</a:t>
          </a:r>
        </a:p>
      </dgm:t>
    </dgm:pt>
    <dgm:pt modelId="{2C4A8D72-5C7C-426A-BDB2-EF766CF31B0A}" type="parTrans" cxnId="{4E1803B6-339F-4043-867E-F578476E5DD3}">
      <dgm:prSet/>
      <dgm:spPr/>
      <dgm:t>
        <a:bodyPr/>
        <a:lstStyle/>
        <a:p>
          <a:endParaRPr lang="en-US"/>
        </a:p>
      </dgm:t>
    </dgm:pt>
    <dgm:pt modelId="{DEB2006A-9661-4129-986F-E93F79BB0C97}" type="sibTrans" cxnId="{4E1803B6-339F-4043-867E-F578476E5DD3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1FAF8A82-474A-496B-871A-AF4AC0F4CA90}" type="pres">
      <dgm:prSet presAssocID="{60F52D25-3BB7-4C8B-BE9D-666D357FB656}" presName="Name0" presStyleCnt="0">
        <dgm:presLayoutVars>
          <dgm:animLvl val="lvl"/>
          <dgm:resizeHandles val="exact"/>
        </dgm:presLayoutVars>
      </dgm:prSet>
      <dgm:spPr/>
    </dgm:pt>
    <dgm:pt modelId="{71A9ADBB-B242-4A67-A1C7-361F45A95E5E}" type="pres">
      <dgm:prSet presAssocID="{2D6F4F8E-CE75-47DD-B65D-16349F95C0DA}" presName="compositeNode" presStyleCnt="0">
        <dgm:presLayoutVars>
          <dgm:bulletEnabled val="1"/>
        </dgm:presLayoutVars>
      </dgm:prSet>
      <dgm:spPr/>
    </dgm:pt>
    <dgm:pt modelId="{5759D577-19AD-437C-860F-360F40BBA5E5}" type="pres">
      <dgm:prSet presAssocID="{2D6F4F8E-CE75-47DD-B65D-16349F95C0DA}" presName="bgRect" presStyleLbl="bgAccFollowNode1" presStyleIdx="0" presStyleCnt="5"/>
      <dgm:spPr/>
    </dgm:pt>
    <dgm:pt modelId="{808746FD-3051-4FD2-9A98-45FE77B5AF97}" type="pres">
      <dgm:prSet presAssocID="{C40B1C5A-5A7B-47BA-A3CD-ED28A0933685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0AF5D26D-3583-48D7-982B-E76E1CF26EE6}" type="pres">
      <dgm:prSet presAssocID="{2D6F4F8E-CE75-47DD-B65D-16349F95C0DA}" presName="bottomLine" presStyleLbl="alignNode1" presStyleIdx="1" presStyleCnt="10">
        <dgm:presLayoutVars/>
      </dgm:prSet>
      <dgm:spPr/>
    </dgm:pt>
    <dgm:pt modelId="{33B35D6A-2EC0-468E-9853-C4E873B3A5D1}" type="pres">
      <dgm:prSet presAssocID="{2D6F4F8E-CE75-47DD-B65D-16349F95C0DA}" presName="nodeText" presStyleLbl="bgAccFollowNode1" presStyleIdx="0" presStyleCnt="5">
        <dgm:presLayoutVars>
          <dgm:bulletEnabled val="1"/>
        </dgm:presLayoutVars>
      </dgm:prSet>
      <dgm:spPr/>
    </dgm:pt>
    <dgm:pt modelId="{6CCD25AC-1FC7-42AD-BD98-7A5B822E3D9F}" type="pres">
      <dgm:prSet presAssocID="{C40B1C5A-5A7B-47BA-A3CD-ED28A0933685}" presName="sibTrans" presStyleCnt="0"/>
      <dgm:spPr/>
    </dgm:pt>
    <dgm:pt modelId="{1F060DE2-4FBC-4613-8D9B-C42AA0679000}" type="pres">
      <dgm:prSet presAssocID="{4B230C95-E2BB-4C86-A150-B9FD9D6C0352}" presName="compositeNode" presStyleCnt="0">
        <dgm:presLayoutVars>
          <dgm:bulletEnabled val="1"/>
        </dgm:presLayoutVars>
      </dgm:prSet>
      <dgm:spPr/>
    </dgm:pt>
    <dgm:pt modelId="{9B502265-F51F-41C8-9F3B-7F8372EA6276}" type="pres">
      <dgm:prSet presAssocID="{4B230C95-E2BB-4C86-A150-B9FD9D6C0352}" presName="bgRect" presStyleLbl="bgAccFollowNode1" presStyleIdx="1" presStyleCnt="5"/>
      <dgm:spPr/>
    </dgm:pt>
    <dgm:pt modelId="{E3C45372-6A37-462F-8DFE-2CA23CD828FF}" type="pres">
      <dgm:prSet presAssocID="{B03D32F6-B8C2-4C08-A90E-5C877FE577BF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5C95674C-464B-45EF-AD04-C8145B719F0F}" type="pres">
      <dgm:prSet presAssocID="{4B230C95-E2BB-4C86-A150-B9FD9D6C0352}" presName="bottomLine" presStyleLbl="alignNode1" presStyleIdx="3" presStyleCnt="10">
        <dgm:presLayoutVars/>
      </dgm:prSet>
      <dgm:spPr/>
    </dgm:pt>
    <dgm:pt modelId="{87ED3A19-25BC-41DA-B0B8-E51E473BAF0A}" type="pres">
      <dgm:prSet presAssocID="{4B230C95-E2BB-4C86-A150-B9FD9D6C0352}" presName="nodeText" presStyleLbl="bgAccFollowNode1" presStyleIdx="1" presStyleCnt="5">
        <dgm:presLayoutVars>
          <dgm:bulletEnabled val="1"/>
        </dgm:presLayoutVars>
      </dgm:prSet>
      <dgm:spPr/>
    </dgm:pt>
    <dgm:pt modelId="{88EDEB5F-51C6-4240-95EA-D23FEF9B763B}" type="pres">
      <dgm:prSet presAssocID="{B03D32F6-B8C2-4C08-A90E-5C877FE577BF}" presName="sibTrans" presStyleCnt="0"/>
      <dgm:spPr/>
    </dgm:pt>
    <dgm:pt modelId="{4A8A7D87-7736-4DD7-A301-C208ED2585BD}" type="pres">
      <dgm:prSet presAssocID="{62E0DD37-1358-4395-8470-5D993B370F2E}" presName="compositeNode" presStyleCnt="0">
        <dgm:presLayoutVars>
          <dgm:bulletEnabled val="1"/>
        </dgm:presLayoutVars>
      </dgm:prSet>
      <dgm:spPr/>
    </dgm:pt>
    <dgm:pt modelId="{D76A0BD9-2FD8-4491-82A5-F3CAEDDACA86}" type="pres">
      <dgm:prSet presAssocID="{62E0DD37-1358-4395-8470-5D993B370F2E}" presName="bgRect" presStyleLbl="bgAccFollowNode1" presStyleIdx="2" presStyleCnt="5"/>
      <dgm:spPr/>
    </dgm:pt>
    <dgm:pt modelId="{AEB85D49-2333-4BF6-B7AC-23F60203A231}" type="pres">
      <dgm:prSet presAssocID="{8ABE62DD-25E0-44CF-917B-F4F7CE5BEC91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4454DF5C-E523-4DEF-9747-86366AC3E87E}" type="pres">
      <dgm:prSet presAssocID="{62E0DD37-1358-4395-8470-5D993B370F2E}" presName="bottomLine" presStyleLbl="alignNode1" presStyleIdx="5" presStyleCnt="10">
        <dgm:presLayoutVars/>
      </dgm:prSet>
      <dgm:spPr/>
    </dgm:pt>
    <dgm:pt modelId="{942B90B1-FDBE-4703-AA99-10F4FD572083}" type="pres">
      <dgm:prSet presAssocID="{62E0DD37-1358-4395-8470-5D993B370F2E}" presName="nodeText" presStyleLbl="bgAccFollowNode1" presStyleIdx="2" presStyleCnt="5">
        <dgm:presLayoutVars>
          <dgm:bulletEnabled val="1"/>
        </dgm:presLayoutVars>
      </dgm:prSet>
      <dgm:spPr/>
    </dgm:pt>
    <dgm:pt modelId="{3BBE3971-665F-4307-97AC-1890EA1AC2DD}" type="pres">
      <dgm:prSet presAssocID="{8ABE62DD-25E0-44CF-917B-F4F7CE5BEC91}" presName="sibTrans" presStyleCnt="0"/>
      <dgm:spPr/>
    </dgm:pt>
    <dgm:pt modelId="{D4B02469-6B50-4D1A-BC0E-3FAE65932DA5}" type="pres">
      <dgm:prSet presAssocID="{C8DEF66B-5188-419E-9D8D-6F8AE7B74FEB}" presName="compositeNode" presStyleCnt="0">
        <dgm:presLayoutVars>
          <dgm:bulletEnabled val="1"/>
        </dgm:presLayoutVars>
      </dgm:prSet>
      <dgm:spPr/>
    </dgm:pt>
    <dgm:pt modelId="{D28B1050-A387-48F8-AA46-90ADD6B7A199}" type="pres">
      <dgm:prSet presAssocID="{C8DEF66B-5188-419E-9D8D-6F8AE7B74FEB}" presName="bgRect" presStyleLbl="bgAccFollowNode1" presStyleIdx="3" presStyleCnt="5"/>
      <dgm:spPr/>
    </dgm:pt>
    <dgm:pt modelId="{ACAB2D7B-3999-4A59-95E6-229DBFBB4A95}" type="pres">
      <dgm:prSet presAssocID="{0ABB23B3-90CD-4362-9CF7-6EDF39A1B125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9F97BF08-247D-4965-A226-FC579EE52FB8}" type="pres">
      <dgm:prSet presAssocID="{C8DEF66B-5188-419E-9D8D-6F8AE7B74FEB}" presName="bottomLine" presStyleLbl="alignNode1" presStyleIdx="7" presStyleCnt="10">
        <dgm:presLayoutVars/>
      </dgm:prSet>
      <dgm:spPr/>
    </dgm:pt>
    <dgm:pt modelId="{384AD260-021B-4B2F-A037-453819AA581A}" type="pres">
      <dgm:prSet presAssocID="{C8DEF66B-5188-419E-9D8D-6F8AE7B74FEB}" presName="nodeText" presStyleLbl="bgAccFollowNode1" presStyleIdx="3" presStyleCnt="5">
        <dgm:presLayoutVars>
          <dgm:bulletEnabled val="1"/>
        </dgm:presLayoutVars>
      </dgm:prSet>
      <dgm:spPr/>
    </dgm:pt>
    <dgm:pt modelId="{6F34ED0B-CE22-4F8F-BDDB-EE2F9EF8C173}" type="pres">
      <dgm:prSet presAssocID="{0ABB23B3-90CD-4362-9CF7-6EDF39A1B125}" presName="sibTrans" presStyleCnt="0"/>
      <dgm:spPr/>
    </dgm:pt>
    <dgm:pt modelId="{9F48591F-D56F-4292-B218-4EC4B5DB59E5}" type="pres">
      <dgm:prSet presAssocID="{A2976586-7B8B-4CDC-A98B-C0B392589A50}" presName="compositeNode" presStyleCnt="0">
        <dgm:presLayoutVars>
          <dgm:bulletEnabled val="1"/>
        </dgm:presLayoutVars>
      </dgm:prSet>
      <dgm:spPr/>
    </dgm:pt>
    <dgm:pt modelId="{3FFB5E0D-D318-4D83-8A65-A3C72261F7BF}" type="pres">
      <dgm:prSet presAssocID="{A2976586-7B8B-4CDC-A98B-C0B392589A50}" presName="bgRect" presStyleLbl="bgAccFollowNode1" presStyleIdx="4" presStyleCnt="5"/>
      <dgm:spPr/>
    </dgm:pt>
    <dgm:pt modelId="{795C33EA-F63B-4B9A-9973-FEEA9BFDACDC}" type="pres">
      <dgm:prSet presAssocID="{DEB2006A-9661-4129-986F-E93F79BB0C97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0E60E6D5-8631-4A22-99E0-AE16CD137C07}" type="pres">
      <dgm:prSet presAssocID="{A2976586-7B8B-4CDC-A98B-C0B392589A50}" presName="bottomLine" presStyleLbl="alignNode1" presStyleIdx="9" presStyleCnt="10">
        <dgm:presLayoutVars/>
      </dgm:prSet>
      <dgm:spPr/>
    </dgm:pt>
    <dgm:pt modelId="{BE43C1C6-B3E8-4607-BFE0-BE1EA8AE9DA2}" type="pres">
      <dgm:prSet presAssocID="{A2976586-7B8B-4CDC-A98B-C0B392589A50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1DA46501-0A0A-4D05-8AD3-19AE96E47128}" type="presOf" srcId="{B03D32F6-B8C2-4C08-A90E-5C877FE577BF}" destId="{E3C45372-6A37-462F-8DFE-2CA23CD828FF}" srcOrd="0" destOrd="0" presId="urn:microsoft.com/office/officeart/2016/7/layout/BasicLinearProcessNumbered"/>
    <dgm:cxn modelId="{A0C29B04-55AD-43C5-834C-A97D1C132390}" type="presOf" srcId="{8ABE62DD-25E0-44CF-917B-F4F7CE5BEC91}" destId="{AEB85D49-2333-4BF6-B7AC-23F60203A231}" srcOrd="0" destOrd="0" presId="urn:microsoft.com/office/officeart/2016/7/layout/BasicLinearProcessNumbered"/>
    <dgm:cxn modelId="{E8150719-62E1-4ACD-BAE6-BC0C34FBA699}" type="presOf" srcId="{4B230C95-E2BB-4C86-A150-B9FD9D6C0352}" destId="{9B502265-F51F-41C8-9F3B-7F8372EA6276}" srcOrd="0" destOrd="0" presId="urn:microsoft.com/office/officeart/2016/7/layout/BasicLinearProcessNumbered"/>
    <dgm:cxn modelId="{43A18A27-C5B4-489A-A656-460B3534FEBA}" type="presOf" srcId="{62E0DD37-1358-4395-8470-5D993B370F2E}" destId="{942B90B1-FDBE-4703-AA99-10F4FD572083}" srcOrd="1" destOrd="0" presId="urn:microsoft.com/office/officeart/2016/7/layout/BasicLinearProcessNumbered"/>
    <dgm:cxn modelId="{5D7E8E2A-523C-482B-ACE2-84BA77EE8895}" srcId="{60F52D25-3BB7-4C8B-BE9D-666D357FB656}" destId="{4B230C95-E2BB-4C86-A150-B9FD9D6C0352}" srcOrd="1" destOrd="0" parTransId="{BEBEFF8C-CEC2-4983-AF37-9A7E08295BBD}" sibTransId="{B03D32F6-B8C2-4C08-A90E-5C877FE577BF}"/>
    <dgm:cxn modelId="{644F843B-8CA4-4429-9AB2-CB2682B7E803}" type="presOf" srcId="{4B230C95-E2BB-4C86-A150-B9FD9D6C0352}" destId="{87ED3A19-25BC-41DA-B0B8-E51E473BAF0A}" srcOrd="1" destOrd="0" presId="urn:microsoft.com/office/officeart/2016/7/layout/BasicLinearProcessNumbered"/>
    <dgm:cxn modelId="{7611CA3D-52CB-4C3D-8CD6-6A6D3FF97764}" type="presOf" srcId="{C8DEF66B-5188-419E-9D8D-6F8AE7B74FEB}" destId="{D28B1050-A387-48F8-AA46-90ADD6B7A199}" srcOrd="0" destOrd="0" presId="urn:microsoft.com/office/officeart/2016/7/layout/BasicLinearProcessNumbered"/>
    <dgm:cxn modelId="{9FD9255E-2955-4929-B7EB-D454F7973FE4}" srcId="{60F52D25-3BB7-4C8B-BE9D-666D357FB656}" destId="{62E0DD37-1358-4395-8470-5D993B370F2E}" srcOrd="2" destOrd="0" parTransId="{240058BB-61FC-4D5E-A53B-FFA1ED786903}" sibTransId="{8ABE62DD-25E0-44CF-917B-F4F7CE5BEC91}"/>
    <dgm:cxn modelId="{3074A644-A849-49CB-B224-BAA5552C18A9}" type="presOf" srcId="{0ABB23B3-90CD-4362-9CF7-6EDF39A1B125}" destId="{ACAB2D7B-3999-4A59-95E6-229DBFBB4A95}" srcOrd="0" destOrd="0" presId="urn:microsoft.com/office/officeart/2016/7/layout/BasicLinearProcessNumbered"/>
    <dgm:cxn modelId="{B585204A-1C9A-46F4-ABCD-97730AEBE341}" type="presOf" srcId="{A2976586-7B8B-4CDC-A98B-C0B392589A50}" destId="{3FFB5E0D-D318-4D83-8A65-A3C72261F7BF}" srcOrd="0" destOrd="0" presId="urn:microsoft.com/office/officeart/2016/7/layout/BasicLinearProcessNumbered"/>
    <dgm:cxn modelId="{7D89786C-3005-46F0-BBFF-690D5F5960C7}" type="presOf" srcId="{2D6F4F8E-CE75-47DD-B65D-16349F95C0DA}" destId="{33B35D6A-2EC0-468E-9853-C4E873B3A5D1}" srcOrd="1" destOrd="0" presId="urn:microsoft.com/office/officeart/2016/7/layout/BasicLinearProcessNumbered"/>
    <dgm:cxn modelId="{F1BA0B6F-5356-460A-9102-4A23377B81A2}" type="presOf" srcId="{60F52D25-3BB7-4C8B-BE9D-666D357FB656}" destId="{1FAF8A82-474A-496B-871A-AF4AC0F4CA90}" srcOrd="0" destOrd="0" presId="urn:microsoft.com/office/officeart/2016/7/layout/BasicLinearProcessNumbered"/>
    <dgm:cxn modelId="{49B1E456-0BF3-453D-9049-7D717B2190FE}" type="presOf" srcId="{C40B1C5A-5A7B-47BA-A3CD-ED28A0933685}" destId="{808746FD-3051-4FD2-9A98-45FE77B5AF97}" srcOrd="0" destOrd="0" presId="urn:microsoft.com/office/officeart/2016/7/layout/BasicLinearProcessNumbered"/>
    <dgm:cxn modelId="{A66E6657-0805-47DB-80AC-5E4BBEF7F663}" srcId="{60F52D25-3BB7-4C8B-BE9D-666D357FB656}" destId="{C8DEF66B-5188-419E-9D8D-6F8AE7B74FEB}" srcOrd="3" destOrd="0" parTransId="{048E349B-D57F-4BF5-9114-B1930C8089EC}" sibTransId="{0ABB23B3-90CD-4362-9CF7-6EDF39A1B125}"/>
    <dgm:cxn modelId="{3A14E979-3F3F-4AFB-9E2F-273F8D576652}" srcId="{60F52D25-3BB7-4C8B-BE9D-666D357FB656}" destId="{2D6F4F8E-CE75-47DD-B65D-16349F95C0DA}" srcOrd="0" destOrd="0" parTransId="{1556E4E3-9815-4942-A6C8-148B621AEBCB}" sibTransId="{C40B1C5A-5A7B-47BA-A3CD-ED28A0933685}"/>
    <dgm:cxn modelId="{4E1803B6-339F-4043-867E-F578476E5DD3}" srcId="{60F52D25-3BB7-4C8B-BE9D-666D357FB656}" destId="{A2976586-7B8B-4CDC-A98B-C0B392589A50}" srcOrd="4" destOrd="0" parTransId="{2C4A8D72-5C7C-426A-BDB2-EF766CF31B0A}" sibTransId="{DEB2006A-9661-4129-986F-E93F79BB0C97}"/>
    <dgm:cxn modelId="{9A297EBB-176B-489B-A8DF-F2B4DA2A73DC}" type="presOf" srcId="{2D6F4F8E-CE75-47DD-B65D-16349F95C0DA}" destId="{5759D577-19AD-437C-860F-360F40BBA5E5}" srcOrd="0" destOrd="0" presId="urn:microsoft.com/office/officeart/2016/7/layout/BasicLinearProcessNumbered"/>
    <dgm:cxn modelId="{0FBB24C5-B016-435C-B718-913A214E68CF}" type="presOf" srcId="{C8DEF66B-5188-419E-9D8D-6F8AE7B74FEB}" destId="{384AD260-021B-4B2F-A037-453819AA581A}" srcOrd="1" destOrd="0" presId="urn:microsoft.com/office/officeart/2016/7/layout/BasicLinearProcessNumbered"/>
    <dgm:cxn modelId="{9C5964E6-18A7-48AE-A547-CB935D48A142}" type="presOf" srcId="{62E0DD37-1358-4395-8470-5D993B370F2E}" destId="{D76A0BD9-2FD8-4491-82A5-F3CAEDDACA86}" srcOrd="0" destOrd="0" presId="urn:microsoft.com/office/officeart/2016/7/layout/BasicLinearProcessNumbered"/>
    <dgm:cxn modelId="{77379BF1-BB82-4837-9014-607DB3A3025C}" type="presOf" srcId="{DEB2006A-9661-4129-986F-E93F79BB0C97}" destId="{795C33EA-F63B-4B9A-9973-FEEA9BFDACDC}" srcOrd="0" destOrd="0" presId="urn:microsoft.com/office/officeart/2016/7/layout/BasicLinearProcessNumbered"/>
    <dgm:cxn modelId="{DFFECDF7-1DC5-4368-BEB1-669EE017FD65}" type="presOf" srcId="{A2976586-7B8B-4CDC-A98B-C0B392589A50}" destId="{BE43C1C6-B3E8-4607-BFE0-BE1EA8AE9DA2}" srcOrd="1" destOrd="0" presId="urn:microsoft.com/office/officeart/2016/7/layout/BasicLinearProcessNumbered"/>
    <dgm:cxn modelId="{534AF9B1-AB0A-4AC5-AEA2-89C9CF0F6672}" type="presParOf" srcId="{1FAF8A82-474A-496B-871A-AF4AC0F4CA90}" destId="{71A9ADBB-B242-4A67-A1C7-361F45A95E5E}" srcOrd="0" destOrd="0" presId="urn:microsoft.com/office/officeart/2016/7/layout/BasicLinearProcessNumbered"/>
    <dgm:cxn modelId="{6ED433A9-9EF8-4148-B42C-9E9830F40ECF}" type="presParOf" srcId="{71A9ADBB-B242-4A67-A1C7-361F45A95E5E}" destId="{5759D577-19AD-437C-860F-360F40BBA5E5}" srcOrd="0" destOrd="0" presId="urn:microsoft.com/office/officeart/2016/7/layout/BasicLinearProcessNumbered"/>
    <dgm:cxn modelId="{604CDC7C-1662-494D-A56F-561EE1AF4775}" type="presParOf" srcId="{71A9ADBB-B242-4A67-A1C7-361F45A95E5E}" destId="{808746FD-3051-4FD2-9A98-45FE77B5AF97}" srcOrd="1" destOrd="0" presId="urn:microsoft.com/office/officeart/2016/7/layout/BasicLinearProcessNumbered"/>
    <dgm:cxn modelId="{D84F2B9B-AEE8-497C-A649-BF7D05EDF6C0}" type="presParOf" srcId="{71A9ADBB-B242-4A67-A1C7-361F45A95E5E}" destId="{0AF5D26D-3583-48D7-982B-E76E1CF26EE6}" srcOrd="2" destOrd="0" presId="urn:microsoft.com/office/officeart/2016/7/layout/BasicLinearProcessNumbered"/>
    <dgm:cxn modelId="{06B2C207-81D6-4B6F-BBBC-AD181597C03E}" type="presParOf" srcId="{71A9ADBB-B242-4A67-A1C7-361F45A95E5E}" destId="{33B35D6A-2EC0-468E-9853-C4E873B3A5D1}" srcOrd="3" destOrd="0" presId="urn:microsoft.com/office/officeart/2016/7/layout/BasicLinearProcessNumbered"/>
    <dgm:cxn modelId="{B646A038-83A7-4438-BF75-0129B0E08EE2}" type="presParOf" srcId="{1FAF8A82-474A-496B-871A-AF4AC0F4CA90}" destId="{6CCD25AC-1FC7-42AD-BD98-7A5B822E3D9F}" srcOrd="1" destOrd="0" presId="urn:microsoft.com/office/officeart/2016/7/layout/BasicLinearProcessNumbered"/>
    <dgm:cxn modelId="{92FA1B01-A4C8-4591-9CCF-C8A61E643BB0}" type="presParOf" srcId="{1FAF8A82-474A-496B-871A-AF4AC0F4CA90}" destId="{1F060DE2-4FBC-4613-8D9B-C42AA0679000}" srcOrd="2" destOrd="0" presId="urn:microsoft.com/office/officeart/2016/7/layout/BasicLinearProcessNumbered"/>
    <dgm:cxn modelId="{6ED506D6-9AAF-474B-BF4B-3D5B9C186308}" type="presParOf" srcId="{1F060DE2-4FBC-4613-8D9B-C42AA0679000}" destId="{9B502265-F51F-41C8-9F3B-7F8372EA6276}" srcOrd="0" destOrd="0" presId="urn:microsoft.com/office/officeart/2016/7/layout/BasicLinearProcessNumbered"/>
    <dgm:cxn modelId="{3D064346-AA46-4B73-99BC-9A3B0E284DA4}" type="presParOf" srcId="{1F060DE2-4FBC-4613-8D9B-C42AA0679000}" destId="{E3C45372-6A37-462F-8DFE-2CA23CD828FF}" srcOrd="1" destOrd="0" presId="urn:microsoft.com/office/officeart/2016/7/layout/BasicLinearProcessNumbered"/>
    <dgm:cxn modelId="{8007FA93-A4B4-4AFB-9524-3B0F60C368F0}" type="presParOf" srcId="{1F060DE2-4FBC-4613-8D9B-C42AA0679000}" destId="{5C95674C-464B-45EF-AD04-C8145B719F0F}" srcOrd="2" destOrd="0" presId="urn:microsoft.com/office/officeart/2016/7/layout/BasicLinearProcessNumbered"/>
    <dgm:cxn modelId="{15343E49-A652-48AD-B7D2-AD8CD0C345B8}" type="presParOf" srcId="{1F060DE2-4FBC-4613-8D9B-C42AA0679000}" destId="{87ED3A19-25BC-41DA-B0B8-E51E473BAF0A}" srcOrd="3" destOrd="0" presId="urn:microsoft.com/office/officeart/2016/7/layout/BasicLinearProcessNumbered"/>
    <dgm:cxn modelId="{496605EA-C3CA-47C5-9BCD-03DC508C53F2}" type="presParOf" srcId="{1FAF8A82-474A-496B-871A-AF4AC0F4CA90}" destId="{88EDEB5F-51C6-4240-95EA-D23FEF9B763B}" srcOrd="3" destOrd="0" presId="urn:microsoft.com/office/officeart/2016/7/layout/BasicLinearProcessNumbered"/>
    <dgm:cxn modelId="{152D65C6-16DD-485E-884F-1CEE10FDC6E7}" type="presParOf" srcId="{1FAF8A82-474A-496B-871A-AF4AC0F4CA90}" destId="{4A8A7D87-7736-4DD7-A301-C208ED2585BD}" srcOrd="4" destOrd="0" presId="urn:microsoft.com/office/officeart/2016/7/layout/BasicLinearProcessNumbered"/>
    <dgm:cxn modelId="{CDED55A2-7170-4C45-86FC-4E0A43386F29}" type="presParOf" srcId="{4A8A7D87-7736-4DD7-A301-C208ED2585BD}" destId="{D76A0BD9-2FD8-4491-82A5-F3CAEDDACA86}" srcOrd="0" destOrd="0" presId="urn:microsoft.com/office/officeart/2016/7/layout/BasicLinearProcessNumbered"/>
    <dgm:cxn modelId="{BC5AD6DC-34C4-4F67-B250-C95372653316}" type="presParOf" srcId="{4A8A7D87-7736-4DD7-A301-C208ED2585BD}" destId="{AEB85D49-2333-4BF6-B7AC-23F60203A231}" srcOrd="1" destOrd="0" presId="urn:microsoft.com/office/officeart/2016/7/layout/BasicLinearProcessNumbered"/>
    <dgm:cxn modelId="{ACC76B21-7F6B-4490-96E6-4F3494163F57}" type="presParOf" srcId="{4A8A7D87-7736-4DD7-A301-C208ED2585BD}" destId="{4454DF5C-E523-4DEF-9747-86366AC3E87E}" srcOrd="2" destOrd="0" presId="urn:microsoft.com/office/officeart/2016/7/layout/BasicLinearProcessNumbered"/>
    <dgm:cxn modelId="{352E5F06-AF77-47E1-B73D-B6C767F00918}" type="presParOf" srcId="{4A8A7D87-7736-4DD7-A301-C208ED2585BD}" destId="{942B90B1-FDBE-4703-AA99-10F4FD572083}" srcOrd="3" destOrd="0" presId="urn:microsoft.com/office/officeart/2016/7/layout/BasicLinearProcessNumbered"/>
    <dgm:cxn modelId="{2BD7A21F-4BAA-42D8-BEE5-9E65EABBA837}" type="presParOf" srcId="{1FAF8A82-474A-496B-871A-AF4AC0F4CA90}" destId="{3BBE3971-665F-4307-97AC-1890EA1AC2DD}" srcOrd="5" destOrd="0" presId="urn:microsoft.com/office/officeart/2016/7/layout/BasicLinearProcessNumbered"/>
    <dgm:cxn modelId="{4046164D-3BC6-4B8F-B63E-CFACF6F361AB}" type="presParOf" srcId="{1FAF8A82-474A-496B-871A-AF4AC0F4CA90}" destId="{D4B02469-6B50-4D1A-BC0E-3FAE65932DA5}" srcOrd="6" destOrd="0" presId="urn:microsoft.com/office/officeart/2016/7/layout/BasicLinearProcessNumbered"/>
    <dgm:cxn modelId="{C954F87A-E00A-4835-90A0-739C3F397793}" type="presParOf" srcId="{D4B02469-6B50-4D1A-BC0E-3FAE65932DA5}" destId="{D28B1050-A387-48F8-AA46-90ADD6B7A199}" srcOrd="0" destOrd="0" presId="urn:microsoft.com/office/officeart/2016/7/layout/BasicLinearProcessNumbered"/>
    <dgm:cxn modelId="{DA269B46-894A-468B-BBF4-CC7D7740AE97}" type="presParOf" srcId="{D4B02469-6B50-4D1A-BC0E-3FAE65932DA5}" destId="{ACAB2D7B-3999-4A59-95E6-229DBFBB4A95}" srcOrd="1" destOrd="0" presId="urn:microsoft.com/office/officeart/2016/7/layout/BasicLinearProcessNumbered"/>
    <dgm:cxn modelId="{24EA5D40-2BCA-4F91-9158-38D12C53DB15}" type="presParOf" srcId="{D4B02469-6B50-4D1A-BC0E-3FAE65932DA5}" destId="{9F97BF08-247D-4965-A226-FC579EE52FB8}" srcOrd="2" destOrd="0" presId="urn:microsoft.com/office/officeart/2016/7/layout/BasicLinearProcessNumbered"/>
    <dgm:cxn modelId="{754B9D43-DD0C-4E33-AF12-F2B385D05D35}" type="presParOf" srcId="{D4B02469-6B50-4D1A-BC0E-3FAE65932DA5}" destId="{384AD260-021B-4B2F-A037-453819AA581A}" srcOrd="3" destOrd="0" presId="urn:microsoft.com/office/officeart/2016/7/layout/BasicLinearProcessNumbered"/>
    <dgm:cxn modelId="{C3E9C82F-EF6F-4D6E-9438-587EE1935BD1}" type="presParOf" srcId="{1FAF8A82-474A-496B-871A-AF4AC0F4CA90}" destId="{6F34ED0B-CE22-4F8F-BDDB-EE2F9EF8C173}" srcOrd="7" destOrd="0" presId="urn:microsoft.com/office/officeart/2016/7/layout/BasicLinearProcessNumbered"/>
    <dgm:cxn modelId="{C2C8E7C2-CE79-4862-8CFC-C25D7E1332BD}" type="presParOf" srcId="{1FAF8A82-474A-496B-871A-AF4AC0F4CA90}" destId="{9F48591F-D56F-4292-B218-4EC4B5DB59E5}" srcOrd="8" destOrd="0" presId="urn:microsoft.com/office/officeart/2016/7/layout/BasicLinearProcessNumbered"/>
    <dgm:cxn modelId="{D3E47428-8798-49BD-AF48-001CFA0B3E84}" type="presParOf" srcId="{9F48591F-D56F-4292-B218-4EC4B5DB59E5}" destId="{3FFB5E0D-D318-4D83-8A65-A3C72261F7BF}" srcOrd="0" destOrd="0" presId="urn:microsoft.com/office/officeart/2016/7/layout/BasicLinearProcessNumbered"/>
    <dgm:cxn modelId="{9068B022-3658-470D-9C4D-07FA4D0CEB22}" type="presParOf" srcId="{9F48591F-D56F-4292-B218-4EC4B5DB59E5}" destId="{795C33EA-F63B-4B9A-9973-FEEA9BFDACDC}" srcOrd="1" destOrd="0" presId="urn:microsoft.com/office/officeart/2016/7/layout/BasicLinearProcessNumbered"/>
    <dgm:cxn modelId="{8CDF80F2-88A1-4310-92E5-FB8643764417}" type="presParOf" srcId="{9F48591F-D56F-4292-B218-4EC4B5DB59E5}" destId="{0E60E6D5-8631-4A22-99E0-AE16CD137C07}" srcOrd="2" destOrd="0" presId="urn:microsoft.com/office/officeart/2016/7/layout/BasicLinearProcessNumbered"/>
    <dgm:cxn modelId="{76EB07C5-6004-4703-BFB4-8F01F062708B}" type="presParOf" srcId="{9F48591F-D56F-4292-B218-4EC4B5DB59E5}" destId="{BE43C1C6-B3E8-4607-BFE0-BE1EA8AE9DA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580A16-7033-40EB-A2A1-F5FE8072E46B}" type="doc">
      <dgm:prSet loTypeId="urn:microsoft.com/office/officeart/2018/5/layout/IconCircleLabelList" loCatId="icon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2D837B-8C4A-4D09-A5AA-6BD4530113B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dirty="0"/>
            <a:t>PEBBLE BED AND MOLTEN-SALT REACTORS OFFER SIGNIFICANT NEW CHALLENGES IN VERIFYING ITEMS IN THE REACTOR AND FUEL CYCLE.  </a:t>
          </a:r>
          <a:endParaRPr lang="en-US" sz="1800" dirty="0"/>
        </a:p>
      </dgm:t>
    </dgm:pt>
    <dgm:pt modelId="{0708F322-BCFA-49DD-AD16-F63E41ABEC3B}" type="parTrans" cxnId="{5588BC45-7030-435E-9DAC-34DEBA02E954}">
      <dgm:prSet/>
      <dgm:spPr/>
      <dgm:t>
        <a:bodyPr/>
        <a:lstStyle/>
        <a:p>
          <a:endParaRPr lang="en-US"/>
        </a:p>
      </dgm:t>
    </dgm:pt>
    <dgm:pt modelId="{2CD9E01E-F350-4D3D-8703-863D6D067944}" type="sibTrans" cxnId="{5588BC45-7030-435E-9DAC-34DEBA02E954}">
      <dgm:prSet/>
      <dgm:spPr/>
      <dgm:t>
        <a:bodyPr/>
        <a:lstStyle/>
        <a:p>
          <a:endParaRPr lang="en-US"/>
        </a:p>
      </dgm:t>
    </dgm:pt>
    <dgm:pt modelId="{44DE62C5-6AFB-44E6-8FC9-62CE85B0978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dirty="0"/>
            <a:t>Fast reactors are closer to the LWR model but present some unique problems and have the added complication of the potential for separated plutonium.</a:t>
          </a:r>
          <a:endParaRPr lang="en-US" sz="1800" dirty="0"/>
        </a:p>
      </dgm:t>
    </dgm:pt>
    <dgm:pt modelId="{629E66D7-0FCE-4D94-B88F-1D81032DECBF}" type="parTrans" cxnId="{EF68A8DD-8569-4EBF-8D46-572DD39ECC36}">
      <dgm:prSet/>
      <dgm:spPr/>
      <dgm:t>
        <a:bodyPr/>
        <a:lstStyle/>
        <a:p>
          <a:endParaRPr lang="en-US"/>
        </a:p>
      </dgm:t>
    </dgm:pt>
    <dgm:pt modelId="{F68D56F4-A238-4FE5-AEB4-47A51423EF4C}" type="sibTrans" cxnId="{EF68A8DD-8569-4EBF-8D46-572DD39ECC36}">
      <dgm:prSet/>
      <dgm:spPr/>
      <dgm:t>
        <a:bodyPr/>
        <a:lstStyle/>
        <a:p>
          <a:endParaRPr lang="en-US"/>
        </a:p>
      </dgm:t>
    </dgm:pt>
    <dgm:pt modelId="{E3111D2D-B308-4D4A-BF77-8F6855A72247}" type="pres">
      <dgm:prSet presAssocID="{6A580A16-7033-40EB-A2A1-F5FE8072E46B}" presName="root" presStyleCnt="0">
        <dgm:presLayoutVars>
          <dgm:dir/>
          <dgm:resizeHandles val="exact"/>
        </dgm:presLayoutVars>
      </dgm:prSet>
      <dgm:spPr/>
    </dgm:pt>
    <dgm:pt modelId="{6500D357-A351-4CD0-A1FD-37748E453854}" type="pres">
      <dgm:prSet presAssocID="{132D837B-8C4A-4D09-A5AA-6BD4530113B9}" presName="compNode" presStyleCnt="0"/>
      <dgm:spPr/>
    </dgm:pt>
    <dgm:pt modelId="{8B5ABEBF-0D38-43FF-8DAB-0935FD130CCC}" type="pres">
      <dgm:prSet presAssocID="{132D837B-8C4A-4D09-A5AA-6BD4530113B9}" presName="iconBgRect" presStyleLbl="bgShp" presStyleIdx="0" presStyleCnt="2"/>
      <dgm:spPr/>
    </dgm:pt>
    <dgm:pt modelId="{A446A084-17EC-4D9A-8762-ACE0D211BE56}" type="pres">
      <dgm:prSet presAssocID="{132D837B-8C4A-4D09-A5AA-6BD4530113B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A88A6626-DE98-4C98-BB55-94905D82C5C4}" type="pres">
      <dgm:prSet presAssocID="{132D837B-8C4A-4D09-A5AA-6BD4530113B9}" presName="spaceRect" presStyleCnt="0"/>
      <dgm:spPr/>
    </dgm:pt>
    <dgm:pt modelId="{5C50A05F-DF28-4821-A04E-B00885CD1371}" type="pres">
      <dgm:prSet presAssocID="{132D837B-8C4A-4D09-A5AA-6BD4530113B9}" presName="textRect" presStyleLbl="revTx" presStyleIdx="0" presStyleCnt="2">
        <dgm:presLayoutVars>
          <dgm:chMax val="1"/>
          <dgm:chPref val="1"/>
        </dgm:presLayoutVars>
      </dgm:prSet>
      <dgm:spPr/>
    </dgm:pt>
    <dgm:pt modelId="{175D19FD-1417-41B7-8058-99E221F1B26E}" type="pres">
      <dgm:prSet presAssocID="{2CD9E01E-F350-4D3D-8703-863D6D067944}" presName="sibTrans" presStyleCnt="0"/>
      <dgm:spPr/>
    </dgm:pt>
    <dgm:pt modelId="{E87DB849-0061-45E9-BCC9-057E6E909041}" type="pres">
      <dgm:prSet presAssocID="{44DE62C5-6AFB-44E6-8FC9-62CE85B09780}" presName="compNode" presStyleCnt="0"/>
      <dgm:spPr/>
    </dgm:pt>
    <dgm:pt modelId="{82177A82-8892-4FFA-B5EE-021153178E3E}" type="pres">
      <dgm:prSet presAssocID="{44DE62C5-6AFB-44E6-8FC9-62CE85B09780}" presName="iconBgRect" presStyleLbl="bgShp" presStyleIdx="1" presStyleCnt="2"/>
      <dgm:spPr/>
    </dgm:pt>
    <dgm:pt modelId="{92FFFEAE-2B92-45B3-9C09-D5C7FA37F80B}" type="pres">
      <dgm:prSet presAssocID="{44DE62C5-6AFB-44E6-8FC9-62CE85B0978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9E3ED757-2512-492D-9B67-028BA6548952}" type="pres">
      <dgm:prSet presAssocID="{44DE62C5-6AFB-44E6-8FC9-62CE85B09780}" presName="spaceRect" presStyleCnt="0"/>
      <dgm:spPr/>
    </dgm:pt>
    <dgm:pt modelId="{2A7ADFC4-549F-4B85-A64A-70454700D9F4}" type="pres">
      <dgm:prSet presAssocID="{44DE62C5-6AFB-44E6-8FC9-62CE85B0978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9CBFB2F-D6A1-4F07-9EEE-02C77C10E630}" type="presOf" srcId="{132D837B-8C4A-4D09-A5AA-6BD4530113B9}" destId="{5C50A05F-DF28-4821-A04E-B00885CD1371}" srcOrd="0" destOrd="0" presId="urn:microsoft.com/office/officeart/2018/5/layout/IconCircleLabelList"/>
    <dgm:cxn modelId="{5588BC45-7030-435E-9DAC-34DEBA02E954}" srcId="{6A580A16-7033-40EB-A2A1-F5FE8072E46B}" destId="{132D837B-8C4A-4D09-A5AA-6BD4530113B9}" srcOrd="0" destOrd="0" parTransId="{0708F322-BCFA-49DD-AD16-F63E41ABEC3B}" sibTransId="{2CD9E01E-F350-4D3D-8703-863D6D067944}"/>
    <dgm:cxn modelId="{673B257A-150C-4A44-9499-93EADE226788}" type="presOf" srcId="{44DE62C5-6AFB-44E6-8FC9-62CE85B09780}" destId="{2A7ADFC4-549F-4B85-A64A-70454700D9F4}" srcOrd="0" destOrd="0" presId="urn:microsoft.com/office/officeart/2018/5/layout/IconCircleLabelList"/>
    <dgm:cxn modelId="{52EF6A5A-BF52-4EDA-B53F-046447C5E1F0}" type="presOf" srcId="{6A580A16-7033-40EB-A2A1-F5FE8072E46B}" destId="{E3111D2D-B308-4D4A-BF77-8F6855A72247}" srcOrd="0" destOrd="0" presId="urn:microsoft.com/office/officeart/2018/5/layout/IconCircleLabelList"/>
    <dgm:cxn modelId="{EF68A8DD-8569-4EBF-8D46-572DD39ECC36}" srcId="{6A580A16-7033-40EB-A2A1-F5FE8072E46B}" destId="{44DE62C5-6AFB-44E6-8FC9-62CE85B09780}" srcOrd="1" destOrd="0" parTransId="{629E66D7-0FCE-4D94-B88F-1D81032DECBF}" sibTransId="{F68D56F4-A238-4FE5-AEB4-47A51423EF4C}"/>
    <dgm:cxn modelId="{1CE396E6-FF23-4829-BC1A-9694BCDEFC6B}" type="presParOf" srcId="{E3111D2D-B308-4D4A-BF77-8F6855A72247}" destId="{6500D357-A351-4CD0-A1FD-37748E453854}" srcOrd="0" destOrd="0" presId="urn:microsoft.com/office/officeart/2018/5/layout/IconCircleLabelList"/>
    <dgm:cxn modelId="{D3744E25-A509-4C7B-9543-9B338DB32B53}" type="presParOf" srcId="{6500D357-A351-4CD0-A1FD-37748E453854}" destId="{8B5ABEBF-0D38-43FF-8DAB-0935FD130CCC}" srcOrd="0" destOrd="0" presId="urn:microsoft.com/office/officeart/2018/5/layout/IconCircleLabelList"/>
    <dgm:cxn modelId="{3650ECA6-C06F-4F10-BB37-258BBB6DC8E5}" type="presParOf" srcId="{6500D357-A351-4CD0-A1FD-37748E453854}" destId="{A446A084-17EC-4D9A-8762-ACE0D211BE56}" srcOrd="1" destOrd="0" presId="urn:microsoft.com/office/officeart/2018/5/layout/IconCircleLabelList"/>
    <dgm:cxn modelId="{1924A53D-083B-4444-8DBA-19FA310C9028}" type="presParOf" srcId="{6500D357-A351-4CD0-A1FD-37748E453854}" destId="{A88A6626-DE98-4C98-BB55-94905D82C5C4}" srcOrd="2" destOrd="0" presId="urn:microsoft.com/office/officeart/2018/5/layout/IconCircleLabelList"/>
    <dgm:cxn modelId="{B96A62BA-12F8-43FB-8D2E-6FE28DA4D3ED}" type="presParOf" srcId="{6500D357-A351-4CD0-A1FD-37748E453854}" destId="{5C50A05F-DF28-4821-A04E-B00885CD1371}" srcOrd="3" destOrd="0" presId="urn:microsoft.com/office/officeart/2018/5/layout/IconCircleLabelList"/>
    <dgm:cxn modelId="{378EFF65-5534-4FCC-A7A5-E0551A064006}" type="presParOf" srcId="{E3111D2D-B308-4D4A-BF77-8F6855A72247}" destId="{175D19FD-1417-41B7-8058-99E221F1B26E}" srcOrd="1" destOrd="0" presId="urn:microsoft.com/office/officeart/2018/5/layout/IconCircleLabelList"/>
    <dgm:cxn modelId="{30EAD24E-83FE-460E-90A5-F3FCA006485A}" type="presParOf" srcId="{E3111D2D-B308-4D4A-BF77-8F6855A72247}" destId="{E87DB849-0061-45E9-BCC9-057E6E909041}" srcOrd="2" destOrd="0" presId="urn:microsoft.com/office/officeart/2018/5/layout/IconCircleLabelList"/>
    <dgm:cxn modelId="{01A7D031-487F-487A-8385-0DDAC4C4BDB2}" type="presParOf" srcId="{E87DB849-0061-45E9-BCC9-057E6E909041}" destId="{82177A82-8892-4FFA-B5EE-021153178E3E}" srcOrd="0" destOrd="0" presId="urn:microsoft.com/office/officeart/2018/5/layout/IconCircleLabelList"/>
    <dgm:cxn modelId="{469B379D-D0A2-41E0-83F2-0657EB138750}" type="presParOf" srcId="{E87DB849-0061-45E9-BCC9-057E6E909041}" destId="{92FFFEAE-2B92-45B3-9C09-D5C7FA37F80B}" srcOrd="1" destOrd="0" presId="urn:microsoft.com/office/officeart/2018/5/layout/IconCircleLabelList"/>
    <dgm:cxn modelId="{550A54A3-D8B3-4CF3-A3DA-D76BA2BF5D9F}" type="presParOf" srcId="{E87DB849-0061-45E9-BCC9-057E6E909041}" destId="{9E3ED757-2512-492D-9B67-028BA6548952}" srcOrd="2" destOrd="0" presId="urn:microsoft.com/office/officeart/2018/5/layout/IconCircleLabelList"/>
    <dgm:cxn modelId="{DC35FCD6-B19F-45BB-BC0E-891D8D8D2483}" type="presParOf" srcId="{E87DB849-0061-45E9-BCC9-057E6E909041}" destId="{2A7ADFC4-549F-4B85-A64A-70454700D9F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0167C-381D-4D4F-B1E8-E517068BCFCC}">
      <dsp:nvSpPr>
        <dsp:cNvPr id="0" name=""/>
        <dsp:cNvSpPr/>
      </dsp:nvSpPr>
      <dsp:spPr>
        <a:xfrm>
          <a:off x="864790" y="191414"/>
          <a:ext cx="739599" cy="7395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E44AD-4DA0-4605-B28D-8C53F14A32C1}">
      <dsp:nvSpPr>
        <dsp:cNvPr id="0" name=""/>
        <dsp:cNvSpPr/>
      </dsp:nvSpPr>
      <dsp:spPr>
        <a:xfrm>
          <a:off x="412812" y="1315586"/>
          <a:ext cx="1643554" cy="1438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Potential ability to meet energy demands in underserved areas</a:t>
          </a:r>
        </a:p>
      </dsp:txBody>
      <dsp:txXfrm>
        <a:off x="412812" y="1315586"/>
        <a:ext cx="1643554" cy="1438110"/>
      </dsp:txXfrm>
    </dsp:sp>
    <dsp:sp modelId="{AC8B3A82-ADB8-40C1-96EF-0E73CC6ED534}">
      <dsp:nvSpPr>
        <dsp:cNvPr id="0" name=""/>
        <dsp:cNvSpPr/>
      </dsp:nvSpPr>
      <dsp:spPr>
        <a:xfrm>
          <a:off x="2795967" y="191414"/>
          <a:ext cx="739599" cy="7395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46563-386F-42F2-BE7C-8D61E118E239}">
      <dsp:nvSpPr>
        <dsp:cNvPr id="0" name=""/>
        <dsp:cNvSpPr/>
      </dsp:nvSpPr>
      <dsp:spPr>
        <a:xfrm>
          <a:off x="2343989" y="1315586"/>
          <a:ext cx="1643554" cy="1438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Provide carbon-free energy</a:t>
          </a:r>
        </a:p>
      </dsp:txBody>
      <dsp:txXfrm>
        <a:off x="2343989" y="1315586"/>
        <a:ext cx="1643554" cy="1438110"/>
      </dsp:txXfrm>
    </dsp:sp>
    <dsp:sp modelId="{4B60C464-8BC7-4224-BEB6-BF7B9AE32FD9}">
      <dsp:nvSpPr>
        <dsp:cNvPr id="0" name=""/>
        <dsp:cNvSpPr/>
      </dsp:nvSpPr>
      <dsp:spPr>
        <a:xfrm>
          <a:off x="4727143" y="191414"/>
          <a:ext cx="739599" cy="7395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757B7-A930-4F7A-9610-0D835B083957}">
      <dsp:nvSpPr>
        <dsp:cNvPr id="0" name=""/>
        <dsp:cNvSpPr/>
      </dsp:nvSpPr>
      <dsp:spPr>
        <a:xfrm>
          <a:off x="4275166" y="1315586"/>
          <a:ext cx="1643554" cy="1438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Address fuel cycle and proliferation concerns</a:t>
          </a:r>
        </a:p>
      </dsp:txBody>
      <dsp:txXfrm>
        <a:off x="4275166" y="1315586"/>
        <a:ext cx="1643554" cy="1438110"/>
      </dsp:txXfrm>
    </dsp:sp>
    <dsp:sp modelId="{D0851A73-9240-4C64-ABE1-D4470C1AD2E8}">
      <dsp:nvSpPr>
        <dsp:cNvPr id="0" name=""/>
        <dsp:cNvSpPr/>
      </dsp:nvSpPr>
      <dsp:spPr>
        <a:xfrm>
          <a:off x="1537530" y="3164585"/>
          <a:ext cx="739599" cy="7395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3FA82-7439-4076-AD6D-6626B3E76DC4}">
      <dsp:nvSpPr>
        <dsp:cNvPr id="0" name=""/>
        <dsp:cNvSpPr/>
      </dsp:nvSpPr>
      <dsp:spPr>
        <a:xfrm>
          <a:off x="1085552" y="4288758"/>
          <a:ext cx="1643554" cy="1438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Offer inherent passive safety features</a:t>
          </a:r>
        </a:p>
      </dsp:txBody>
      <dsp:txXfrm>
        <a:off x="1085552" y="4288758"/>
        <a:ext cx="1643554" cy="1438110"/>
      </dsp:txXfrm>
    </dsp:sp>
    <dsp:sp modelId="{48337C1D-959B-4C3A-A399-2A344C510906}">
      <dsp:nvSpPr>
        <dsp:cNvPr id="0" name=""/>
        <dsp:cNvSpPr/>
      </dsp:nvSpPr>
      <dsp:spPr>
        <a:xfrm>
          <a:off x="3761555" y="3164585"/>
          <a:ext cx="739599" cy="73959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F7506-6A6E-4312-BC27-F64B28D56B37}">
      <dsp:nvSpPr>
        <dsp:cNvPr id="0" name=""/>
        <dsp:cNvSpPr/>
      </dsp:nvSpPr>
      <dsp:spPr>
        <a:xfrm>
          <a:off x="3051030" y="4288758"/>
          <a:ext cx="2229251" cy="1438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Provide lower cost production and operational flexibility</a:t>
          </a:r>
        </a:p>
      </dsp:txBody>
      <dsp:txXfrm>
        <a:off x="3051030" y="4288758"/>
        <a:ext cx="2229251" cy="1438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2E266-8E28-447B-AFCC-542CB09820B7}">
      <dsp:nvSpPr>
        <dsp:cNvPr id="0" name=""/>
        <dsp:cNvSpPr/>
      </dsp:nvSpPr>
      <dsp:spPr>
        <a:xfrm>
          <a:off x="0" y="0"/>
          <a:ext cx="3286125" cy="435133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Molten Salt Fuel</a:t>
          </a:r>
        </a:p>
      </dsp:txBody>
      <dsp:txXfrm>
        <a:off x="0" y="1653508"/>
        <a:ext cx="3286125" cy="2610802"/>
      </dsp:txXfrm>
    </dsp:sp>
    <dsp:sp modelId="{D8AC9891-ABE3-4306-810A-299D420015CD}">
      <dsp:nvSpPr>
        <dsp:cNvPr id="0" name=""/>
        <dsp:cNvSpPr/>
      </dsp:nvSpPr>
      <dsp:spPr>
        <a:xfrm>
          <a:off x="990361" y="435133"/>
          <a:ext cx="1305401" cy="130540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1533" y="626305"/>
        <a:ext cx="923057" cy="923057"/>
      </dsp:txXfrm>
    </dsp:sp>
    <dsp:sp modelId="{3C78A69A-5325-4624-9040-00F07CEA3964}">
      <dsp:nvSpPr>
        <dsp:cNvPr id="0" name=""/>
        <dsp:cNvSpPr/>
      </dsp:nvSpPr>
      <dsp:spPr>
        <a:xfrm>
          <a:off x="0" y="4351266"/>
          <a:ext cx="3286125" cy="72"/>
        </a:xfrm>
        <a:prstGeom prst="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2299B2-553B-467F-B9B2-F3A5399D2547}">
      <dsp:nvSpPr>
        <dsp:cNvPr id="0" name=""/>
        <dsp:cNvSpPr/>
      </dsp:nvSpPr>
      <dsp:spPr>
        <a:xfrm>
          <a:off x="3614737" y="0"/>
          <a:ext cx="3286125" cy="4351338"/>
        </a:xfrm>
        <a:prstGeom prst="rect">
          <a:avLst/>
        </a:prstGeom>
        <a:solidFill>
          <a:srgbClr val="D5ECE3"/>
        </a:solidFill>
        <a:ln w="635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TRISO-Based Fuel</a:t>
          </a:r>
        </a:p>
      </dsp:txBody>
      <dsp:txXfrm>
        <a:off x="3614737" y="1653508"/>
        <a:ext cx="3286125" cy="2610802"/>
      </dsp:txXfrm>
    </dsp:sp>
    <dsp:sp modelId="{359F08B7-D81E-42E0-9C40-4DD3F460EB74}">
      <dsp:nvSpPr>
        <dsp:cNvPr id="0" name=""/>
        <dsp:cNvSpPr/>
      </dsp:nvSpPr>
      <dsp:spPr>
        <a:xfrm>
          <a:off x="4605099" y="435133"/>
          <a:ext cx="1305401" cy="1305401"/>
        </a:xfrm>
        <a:prstGeom prst="ellipse">
          <a:avLst/>
        </a:prstGeom>
        <a:solidFill>
          <a:srgbClr val="46CAA6"/>
        </a:solidFill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96271" y="626305"/>
        <a:ext cx="923057" cy="923057"/>
      </dsp:txXfrm>
    </dsp:sp>
    <dsp:sp modelId="{0FF78444-F068-495D-A337-A4B4B6972256}">
      <dsp:nvSpPr>
        <dsp:cNvPr id="0" name=""/>
        <dsp:cNvSpPr/>
      </dsp:nvSpPr>
      <dsp:spPr>
        <a:xfrm>
          <a:off x="3614737" y="4351266"/>
          <a:ext cx="3286125" cy="72"/>
        </a:xfrm>
        <a:prstGeom prst="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5AFBB3-622D-47B4-92CF-35488E4663AC}">
      <dsp:nvSpPr>
        <dsp:cNvPr id="0" name=""/>
        <dsp:cNvSpPr/>
      </dsp:nvSpPr>
      <dsp:spPr>
        <a:xfrm>
          <a:off x="7229475" y="0"/>
          <a:ext cx="3286125" cy="4351338"/>
        </a:xfrm>
        <a:prstGeom prst="rect">
          <a:avLst/>
        </a:prstGeom>
        <a:solidFill>
          <a:srgbClr val="D9E6D4"/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Fast Neutron Spectrum Reactors</a:t>
          </a:r>
        </a:p>
      </dsp:txBody>
      <dsp:txXfrm>
        <a:off x="7229475" y="1653508"/>
        <a:ext cx="3286125" cy="2610802"/>
      </dsp:txXfrm>
    </dsp:sp>
    <dsp:sp modelId="{79F8712D-5695-442E-8433-1704CB9EF03B}">
      <dsp:nvSpPr>
        <dsp:cNvPr id="0" name=""/>
        <dsp:cNvSpPr/>
      </dsp:nvSpPr>
      <dsp:spPr>
        <a:xfrm>
          <a:off x="8219836" y="435133"/>
          <a:ext cx="1305401" cy="1305401"/>
        </a:xfrm>
        <a:prstGeom prst="ellipse">
          <a:avLst/>
        </a:prstGeom>
        <a:solidFill>
          <a:srgbClr val="4ABF47"/>
        </a:solidFill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11008" y="626305"/>
        <a:ext cx="923057" cy="923057"/>
      </dsp:txXfrm>
    </dsp:sp>
    <dsp:sp modelId="{E4BC5AA0-7C93-43D4-8C4E-6E5F9995B0DF}">
      <dsp:nvSpPr>
        <dsp:cNvPr id="0" name=""/>
        <dsp:cNvSpPr/>
      </dsp:nvSpPr>
      <dsp:spPr>
        <a:xfrm>
          <a:off x="7229475" y="4351266"/>
          <a:ext cx="3286125" cy="72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9D577-19AD-437C-860F-360F40BBA5E5}">
      <dsp:nvSpPr>
        <dsp:cNvPr id="0" name=""/>
        <dsp:cNvSpPr/>
      </dsp:nvSpPr>
      <dsp:spPr>
        <a:xfrm>
          <a:off x="3594" y="813467"/>
          <a:ext cx="1946002" cy="2724403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Item Facility</a:t>
          </a:r>
        </a:p>
      </dsp:txBody>
      <dsp:txXfrm>
        <a:off x="3594" y="1848740"/>
        <a:ext cx="1946002" cy="1634641"/>
      </dsp:txXfrm>
    </dsp:sp>
    <dsp:sp modelId="{808746FD-3051-4FD2-9A98-45FE77B5AF97}">
      <dsp:nvSpPr>
        <dsp:cNvPr id="0" name=""/>
        <dsp:cNvSpPr/>
      </dsp:nvSpPr>
      <dsp:spPr>
        <a:xfrm>
          <a:off x="567934" y="1085907"/>
          <a:ext cx="817320" cy="81732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1</a:t>
          </a:r>
        </a:p>
      </dsp:txBody>
      <dsp:txXfrm>
        <a:off x="687628" y="1205601"/>
        <a:ext cx="577932" cy="577932"/>
      </dsp:txXfrm>
    </dsp:sp>
    <dsp:sp modelId="{0AF5D26D-3583-48D7-982B-E76E1CF26EE6}">
      <dsp:nvSpPr>
        <dsp:cNvPr id="0" name=""/>
        <dsp:cNvSpPr/>
      </dsp:nvSpPr>
      <dsp:spPr>
        <a:xfrm>
          <a:off x="3594" y="3537798"/>
          <a:ext cx="1946002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502265-F51F-41C8-9F3B-7F8372EA6276}">
      <dsp:nvSpPr>
        <dsp:cNvPr id="0" name=""/>
        <dsp:cNvSpPr/>
      </dsp:nvSpPr>
      <dsp:spPr>
        <a:xfrm>
          <a:off x="2144196" y="813467"/>
          <a:ext cx="1946002" cy="2724403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Low Enriched Uranium Fuel</a:t>
          </a:r>
        </a:p>
      </dsp:txBody>
      <dsp:txXfrm>
        <a:off x="2144196" y="1848740"/>
        <a:ext cx="1946002" cy="1634641"/>
      </dsp:txXfrm>
    </dsp:sp>
    <dsp:sp modelId="{E3C45372-6A37-462F-8DFE-2CA23CD828FF}">
      <dsp:nvSpPr>
        <dsp:cNvPr id="0" name=""/>
        <dsp:cNvSpPr/>
      </dsp:nvSpPr>
      <dsp:spPr>
        <a:xfrm>
          <a:off x="2708537" y="1085907"/>
          <a:ext cx="817320" cy="81732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2</a:t>
          </a:r>
        </a:p>
      </dsp:txBody>
      <dsp:txXfrm>
        <a:off x="2828231" y="1205601"/>
        <a:ext cx="577932" cy="577932"/>
      </dsp:txXfrm>
    </dsp:sp>
    <dsp:sp modelId="{5C95674C-464B-45EF-AD04-C8145B719F0F}">
      <dsp:nvSpPr>
        <dsp:cNvPr id="0" name=""/>
        <dsp:cNvSpPr/>
      </dsp:nvSpPr>
      <dsp:spPr>
        <a:xfrm>
          <a:off x="2144196" y="3537798"/>
          <a:ext cx="1946002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6A0BD9-2FD8-4491-82A5-F3CAEDDACA86}">
      <dsp:nvSpPr>
        <dsp:cNvPr id="0" name=""/>
        <dsp:cNvSpPr/>
      </dsp:nvSpPr>
      <dsp:spPr>
        <a:xfrm>
          <a:off x="4284798" y="813467"/>
          <a:ext cx="1946002" cy="2724403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Source Data that Follows the Fuel Items</a:t>
          </a:r>
        </a:p>
      </dsp:txBody>
      <dsp:txXfrm>
        <a:off x="4284798" y="1848740"/>
        <a:ext cx="1946002" cy="1634641"/>
      </dsp:txXfrm>
    </dsp:sp>
    <dsp:sp modelId="{AEB85D49-2333-4BF6-B7AC-23F60203A231}">
      <dsp:nvSpPr>
        <dsp:cNvPr id="0" name=""/>
        <dsp:cNvSpPr/>
      </dsp:nvSpPr>
      <dsp:spPr>
        <a:xfrm>
          <a:off x="4849139" y="1085907"/>
          <a:ext cx="817320" cy="81732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3</a:t>
          </a:r>
        </a:p>
      </dsp:txBody>
      <dsp:txXfrm>
        <a:off x="4968833" y="1205601"/>
        <a:ext cx="577932" cy="577932"/>
      </dsp:txXfrm>
    </dsp:sp>
    <dsp:sp modelId="{4454DF5C-E523-4DEF-9747-86366AC3E87E}">
      <dsp:nvSpPr>
        <dsp:cNvPr id="0" name=""/>
        <dsp:cNvSpPr/>
      </dsp:nvSpPr>
      <dsp:spPr>
        <a:xfrm>
          <a:off x="4284798" y="3537798"/>
          <a:ext cx="1946002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8B1050-A387-48F8-AA46-90ADD6B7A199}">
      <dsp:nvSpPr>
        <dsp:cNvPr id="0" name=""/>
        <dsp:cNvSpPr/>
      </dsp:nvSpPr>
      <dsp:spPr>
        <a:xfrm>
          <a:off x="6425401" y="813467"/>
          <a:ext cx="1946002" cy="2724403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Refueling During Outage </a:t>
          </a:r>
        </a:p>
      </dsp:txBody>
      <dsp:txXfrm>
        <a:off x="6425401" y="1848740"/>
        <a:ext cx="1946002" cy="1634641"/>
      </dsp:txXfrm>
    </dsp:sp>
    <dsp:sp modelId="{ACAB2D7B-3999-4A59-95E6-229DBFBB4A95}">
      <dsp:nvSpPr>
        <dsp:cNvPr id="0" name=""/>
        <dsp:cNvSpPr/>
      </dsp:nvSpPr>
      <dsp:spPr>
        <a:xfrm>
          <a:off x="6989741" y="1085907"/>
          <a:ext cx="817320" cy="81732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4</a:t>
          </a:r>
        </a:p>
      </dsp:txBody>
      <dsp:txXfrm>
        <a:off x="7109435" y="1205601"/>
        <a:ext cx="577932" cy="577932"/>
      </dsp:txXfrm>
    </dsp:sp>
    <dsp:sp modelId="{9F97BF08-247D-4965-A226-FC579EE52FB8}">
      <dsp:nvSpPr>
        <dsp:cNvPr id="0" name=""/>
        <dsp:cNvSpPr/>
      </dsp:nvSpPr>
      <dsp:spPr>
        <a:xfrm>
          <a:off x="6425401" y="3537798"/>
          <a:ext cx="1946002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FB5E0D-D318-4D83-8A65-A3C72261F7BF}">
      <dsp:nvSpPr>
        <dsp:cNvPr id="0" name=""/>
        <dsp:cNvSpPr/>
      </dsp:nvSpPr>
      <dsp:spPr>
        <a:xfrm>
          <a:off x="8566003" y="813467"/>
          <a:ext cx="1946002" cy="2724403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All Nuclear Material is Verifiable</a:t>
          </a:r>
        </a:p>
      </dsp:txBody>
      <dsp:txXfrm>
        <a:off x="8566003" y="1848740"/>
        <a:ext cx="1946002" cy="1634641"/>
      </dsp:txXfrm>
    </dsp:sp>
    <dsp:sp modelId="{795C33EA-F63B-4B9A-9973-FEEA9BFDACDC}">
      <dsp:nvSpPr>
        <dsp:cNvPr id="0" name=""/>
        <dsp:cNvSpPr/>
      </dsp:nvSpPr>
      <dsp:spPr>
        <a:xfrm>
          <a:off x="9130344" y="1085907"/>
          <a:ext cx="817320" cy="81732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5</a:t>
          </a:r>
        </a:p>
      </dsp:txBody>
      <dsp:txXfrm>
        <a:off x="9250038" y="1205601"/>
        <a:ext cx="577932" cy="577932"/>
      </dsp:txXfrm>
    </dsp:sp>
    <dsp:sp modelId="{0E60E6D5-8631-4A22-99E0-AE16CD137C07}">
      <dsp:nvSpPr>
        <dsp:cNvPr id="0" name=""/>
        <dsp:cNvSpPr/>
      </dsp:nvSpPr>
      <dsp:spPr>
        <a:xfrm>
          <a:off x="8566003" y="3537798"/>
          <a:ext cx="1946002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ABEBF-0D38-43FF-8DAB-0935FD130CCC}">
      <dsp:nvSpPr>
        <dsp:cNvPr id="0" name=""/>
        <dsp:cNvSpPr/>
      </dsp:nvSpPr>
      <dsp:spPr>
        <a:xfrm>
          <a:off x="584871" y="704570"/>
          <a:ext cx="1681312" cy="168131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46A084-17EC-4D9A-8762-ACE0D211BE56}">
      <dsp:nvSpPr>
        <dsp:cNvPr id="0" name=""/>
        <dsp:cNvSpPr/>
      </dsp:nvSpPr>
      <dsp:spPr>
        <a:xfrm>
          <a:off x="943184" y="1062883"/>
          <a:ext cx="964687" cy="964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50A05F-DF28-4821-A04E-B00885CD1371}">
      <dsp:nvSpPr>
        <dsp:cNvPr id="0" name=""/>
        <dsp:cNvSpPr/>
      </dsp:nvSpPr>
      <dsp:spPr>
        <a:xfrm>
          <a:off x="47403" y="2909570"/>
          <a:ext cx="2756250" cy="1957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dirty="0"/>
            <a:t>PEBBLE BED AND MOLTEN-SALT REACTORS OFFER SIGNIFICANT NEW CHALLENGES IN VERIFYING ITEMS IN THE REACTOR AND FUEL CYCLE.  </a:t>
          </a:r>
          <a:endParaRPr lang="en-US" sz="1800" kern="1200" dirty="0"/>
        </a:p>
      </dsp:txBody>
      <dsp:txXfrm>
        <a:off x="47403" y="2909570"/>
        <a:ext cx="2756250" cy="1957983"/>
      </dsp:txXfrm>
    </dsp:sp>
    <dsp:sp modelId="{82177A82-8892-4FFA-B5EE-021153178E3E}">
      <dsp:nvSpPr>
        <dsp:cNvPr id="0" name=""/>
        <dsp:cNvSpPr/>
      </dsp:nvSpPr>
      <dsp:spPr>
        <a:xfrm>
          <a:off x="3823465" y="704570"/>
          <a:ext cx="1681312" cy="168131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FFFEAE-2B92-45B3-9C09-D5C7FA37F80B}">
      <dsp:nvSpPr>
        <dsp:cNvPr id="0" name=""/>
        <dsp:cNvSpPr/>
      </dsp:nvSpPr>
      <dsp:spPr>
        <a:xfrm>
          <a:off x="4181778" y="1062883"/>
          <a:ext cx="964687" cy="964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7ADFC4-549F-4B85-A64A-70454700D9F4}">
      <dsp:nvSpPr>
        <dsp:cNvPr id="0" name=""/>
        <dsp:cNvSpPr/>
      </dsp:nvSpPr>
      <dsp:spPr>
        <a:xfrm>
          <a:off x="3285996" y="2909570"/>
          <a:ext cx="2756250" cy="1957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dirty="0"/>
            <a:t>Fast reactors are closer to the LWR model but present some unique problems and have the added complication of the potential for separated plutonium.</a:t>
          </a:r>
          <a:endParaRPr lang="en-US" sz="1800" kern="1200" dirty="0"/>
        </a:p>
      </dsp:txBody>
      <dsp:txXfrm>
        <a:off x="3285996" y="2909570"/>
        <a:ext cx="2756250" cy="1957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C3A5F-07CC-4AE7-A87B-35F4B028B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3B3B3-D4B1-4A91-AE66-A5CC4CA35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544A6-527D-4783-832B-5FB80603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A44-D676-41DA-A8E1-C97D44989AAD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27CEB-F206-40A9-8082-178D0BD2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E83A2-BE5F-46D4-9177-1AE18E51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04D6-42D1-4119-AD02-34FF0C9A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8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31B4-7A8F-415F-9CC9-433B5720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48259-F1BA-4813-AB63-05E1639E5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2503E-5533-4746-BE06-FE050619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A44-D676-41DA-A8E1-C97D44989AAD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8FD43-07E5-47C8-B80F-7D54AC0B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D96D1-C741-490F-ADC2-0CAE8198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04D6-42D1-4119-AD02-34FF0C9A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5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1439A3-8568-449C-A2BA-769BCA8DF9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1DF7A-EDB1-4625-9101-3CA9BAF44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E4899-BA2F-4F10-81C3-E3F78BED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A44-D676-41DA-A8E1-C97D44989AAD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A2C3D-C365-4A07-BC7C-15DF9870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252C8-FD17-46AD-B235-044F2DAB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04D6-42D1-4119-AD02-34FF0C9A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6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E46FF-E917-4FEC-A357-43B4E58B7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0FF6-6014-40FA-B7AC-6600C3F70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464C0-E155-4BA7-8791-B6F8EB80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A44-D676-41DA-A8E1-C97D44989AAD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81555-569B-44EF-8CD8-2FD9D643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509ED-086D-48EC-9857-139B5D0D2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04D6-42D1-4119-AD02-34FF0C9A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852D-AF26-475A-AA8C-E6BF60392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9DD38-22EB-4FD9-A4F1-90AC09F3C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2F4B7-C154-4537-9183-AA668424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A44-D676-41DA-A8E1-C97D44989AAD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65B9-3AE8-49B3-BC78-047A03C3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F8B58-8E06-47C2-B5D7-BB03D12D4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04D6-42D1-4119-AD02-34FF0C9A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2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D3121-43DA-4431-89A4-2F399238A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F2008-77C8-45B3-A5D1-E2706E891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C53AA-EDBC-45EA-B73C-2AC07FBF0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6D34D-9357-41C5-960D-607301E47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A44-D676-41DA-A8E1-C97D44989AAD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4C732-C19A-4293-994F-CA889A15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6C738-BF6E-4353-8BB6-25C8E980E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04D6-42D1-4119-AD02-34FF0C9A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9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F5A0A-298E-4687-B194-53F5A300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172E2-271F-4B16-ACD5-FADD7AB91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5B386-37C3-42D7-81DD-FD6C3ACEA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94B62E-F426-49FD-B82F-57B0531A9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4783B-CD00-40D6-893F-56FFF0E1D6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E4B62F-7347-4ED9-904E-823D4EB0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A44-D676-41DA-A8E1-C97D44989AAD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F34ED9-50FD-43BD-984F-BBD94EA2F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4DC3A7-2A7E-4F89-8967-9ADDAED15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04D6-42D1-4119-AD02-34FF0C9A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3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6B025-B393-445E-A0D7-2CD7E7D47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1B8690-500F-4F86-ADB6-91E0A37B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A44-D676-41DA-A8E1-C97D44989AAD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58896-BF45-479B-852A-66B260265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E49F3-3069-4C68-9F93-1DFEFADD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04D6-42D1-4119-AD02-34FF0C9A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4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74445-A3FF-4128-9652-5E2B3DC6C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A44-D676-41DA-A8E1-C97D44989AAD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70BD9C-D1BF-49C9-89ED-BB8AB683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CF360-243B-4B40-B9C8-4CCC8F75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04D6-42D1-4119-AD02-34FF0C9A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1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3349B-C8B5-4941-BEF1-753286F15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7E64D-1A2A-4CFE-94C9-C3A5EB229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A8E97-1AB5-4433-8CBB-BF4C32613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22FF6-A7A5-42B5-87B7-7EBAB729B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A44-D676-41DA-A8E1-C97D44989AAD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7CC94-D364-41A1-BB1F-0EF569364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5A8D2-FDAB-4DDB-BCC1-F2402D04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04D6-42D1-4119-AD02-34FF0C9A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5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0F66A-F526-473D-90B5-8E0A2C874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1E23EF-3F0E-4B2C-8ADE-B63004F6D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86716-AA2D-4D14-839A-776FD4E08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0F912-AF26-484F-989C-69E766FE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A44-D676-41DA-A8E1-C97D44989AAD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422BE-CA5D-4992-9A22-62761C21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E0C17-DC33-446F-83DE-C47E52054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04D6-42D1-4119-AD02-34FF0C9A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4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F6D311-E236-45B3-AA24-2709F896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33188-3ECF-4171-B7C9-D12927677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8CCB5-3181-4269-AF04-C6187229B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A4A44-D676-41DA-A8E1-C97D44989AAD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768C9-2106-48CB-B349-C71BAD257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EF47D-1267-4DAE-A191-4CE6AD344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04D6-42D1-4119-AD02-34FF0C9A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3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90AA6C-2FD7-4A71-85C5-2154EE1E6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331417"/>
            <a:ext cx="6801612" cy="117098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FFFF"/>
                </a:solidFill>
              </a:rPr>
              <a:t>GNI Advanced Reactors Safeguards Analysis &amp; Findings</a:t>
            </a:r>
          </a:p>
          <a:p>
            <a:r>
              <a:rPr lang="en-US" sz="1800" dirty="0">
                <a:solidFill>
                  <a:srgbClr val="FFFFFF"/>
                </a:solidFill>
              </a:rPr>
              <a:t>November 15, 2018</a:t>
            </a:r>
          </a:p>
          <a:p>
            <a:r>
              <a:rPr lang="en-US" sz="1800" dirty="0">
                <a:solidFill>
                  <a:srgbClr val="FFFFFF"/>
                </a:solidFill>
              </a:rPr>
              <a:t>Anita Nilsson, Caroline Jorant, Ashley Finan, Everett Redmond, Ken Luongo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59632198-E6D6-4357-81C3-EF89F1E669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48" t="18396" r="15357" b="15318"/>
          <a:stretch/>
        </p:blipFill>
        <p:spPr>
          <a:xfrm>
            <a:off x="6848850" y="422858"/>
            <a:ext cx="3767489" cy="3971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AC6BEF-4AF8-40C0-86FB-E01CF0EA55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" y="1576522"/>
            <a:ext cx="5154930" cy="132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56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43394-BF45-41A1-859D-DEE512C3C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811161"/>
            <a:ext cx="4146697" cy="5403370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rgbClr val="FFFFFF"/>
                </a:solidFill>
              </a:rPr>
              <a:t>None of the advanced reactor design categories can be safeguarded in the same manner as a LEU-fueled LWR.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457D325-D0A2-4F74-B3F5-3B546F686E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752039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6EEF175B-E369-4444-A10B-B447AEAA8BC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381" t="20570" r="37024" b="69650"/>
          <a:stretch/>
        </p:blipFill>
        <p:spPr>
          <a:xfrm>
            <a:off x="0" y="0"/>
            <a:ext cx="2844801" cy="5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8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6DE5-7523-46A6-B3F7-AA90AAD38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Safeguards Recommendations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4AD476-4ACF-4EB2-9922-1163E87037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81" t="20570" r="37024" b="69650"/>
          <a:stretch/>
        </p:blipFill>
        <p:spPr>
          <a:xfrm>
            <a:off x="0" y="0"/>
            <a:ext cx="2844801" cy="58633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9D83618-2992-4A23-A209-BFFD90F39F92}"/>
              </a:ext>
            </a:extLst>
          </p:cNvPr>
          <p:cNvGrpSpPr/>
          <p:nvPr/>
        </p:nvGrpSpPr>
        <p:grpSpPr>
          <a:xfrm>
            <a:off x="1071137" y="1342355"/>
            <a:ext cx="10528028" cy="4883260"/>
            <a:chOff x="1085204" y="1384559"/>
            <a:chExt cx="10528028" cy="488326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80144CE-2011-4208-B4F9-2CB012DB6EA8}"/>
                </a:ext>
              </a:extLst>
            </p:cNvPr>
            <p:cNvSpPr/>
            <p:nvPr/>
          </p:nvSpPr>
          <p:spPr>
            <a:xfrm>
              <a:off x="1085204" y="1434492"/>
              <a:ext cx="10515600" cy="1376572"/>
            </a:xfrm>
            <a:prstGeom prst="roundRect">
              <a:avLst>
                <a:gd name="adj" fmla="val 10000"/>
              </a:avLst>
            </a:prstGeom>
            <a:solidFill>
              <a:schemeClr val="bg2"/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 descr="Eye">
              <a:extLst>
                <a:ext uri="{FF2B5EF4-FFF2-40B4-BE49-F238E27FC236}">
                  <a16:creationId xmlns:a16="http://schemas.microsoft.com/office/drawing/2014/main" id="{0E239011-47EE-4832-8762-27E1A4A6AEE8}"/>
                </a:ext>
              </a:extLst>
            </p:cNvPr>
            <p:cNvSpPr/>
            <p:nvPr/>
          </p:nvSpPr>
          <p:spPr>
            <a:xfrm>
              <a:off x="1297059" y="1751882"/>
              <a:ext cx="757115" cy="757115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E7608D-664F-4C07-952C-3EAA6C3B4AA9}"/>
                </a:ext>
              </a:extLst>
            </p:cNvPr>
            <p:cNvSpPr/>
            <p:nvPr/>
          </p:nvSpPr>
          <p:spPr>
            <a:xfrm>
              <a:off x="2516271" y="1384559"/>
              <a:ext cx="1118969" cy="1376572"/>
            </a:xfrm>
            <a:custGeom>
              <a:avLst/>
              <a:gdLst>
                <a:gd name="connsiteX0" fmla="*/ 0 w 2066194"/>
                <a:gd name="connsiteY0" fmla="*/ 0 h 1376572"/>
                <a:gd name="connsiteX1" fmla="*/ 2066194 w 2066194"/>
                <a:gd name="connsiteY1" fmla="*/ 0 h 1376572"/>
                <a:gd name="connsiteX2" fmla="*/ 2066194 w 2066194"/>
                <a:gd name="connsiteY2" fmla="*/ 1376572 h 1376572"/>
                <a:gd name="connsiteX3" fmla="*/ 0 w 2066194"/>
                <a:gd name="connsiteY3" fmla="*/ 1376572 h 1376572"/>
                <a:gd name="connsiteX4" fmla="*/ 0 w 2066194"/>
                <a:gd name="connsiteY4" fmla="*/ 0 h 137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194" h="1376572">
                  <a:moveTo>
                    <a:pt x="0" y="0"/>
                  </a:moveTo>
                  <a:lnTo>
                    <a:pt x="2066194" y="0"/>
                  </a:lnTo>
                  <a:lnTo>
                    <a:pt x="2066194" y="1376572"/>
                  </a:lnTo>
                  <a:lnTo>
                    <a:pt x="0" y="1376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5687" tIns="145687" rIns="145687" bIns="145687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IAEA </a:t>
              </a:r>
              <a:endParaRPr lang="en-US" sz="2500" kern="1200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4860AA9-F526-4DF2-AE30-00B1226CD619}"/>
                </a:ext>
              </a:extLst>
            </p:cNvPr>
            <p:cNvSpPr/>
            <p:nvPr/>
          </p:nvSpPr>
          <p:spPr>
            <a:xfrm>
              <a:off x="1085204" y="3170537"/>
              <a:ext cx="10515600" cy="1376572"/>
            </a:xfrm>
            <a:prstGeom prst="roundRect">
              <a:avLst>
                <a:gd name="adj" fmla="val 10000"/>
              </a:avLst>
            </a:prstGeom>
            <a:solidFill>
              <a:schemeClr val="bg2"/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 descr="Atom">
              <a:extLst>
                <a:ext uri="{FF2B5EF4-FFF2-40B4-BE49-F238E27FC236}">
                  <a16:creationId xmlns:a16="http://schemas.microsoft.com/office/drawing/2014/main" id="{2B2AD614-AE8C-4FF9-BEAF-F94C6CEA753E}"/>
                </a:ext>
              </a:extLst>
            </p:cNvPr>
            <p:cNvSpPr/>
            <p:nvPr/>
          </p:nvSpPr>
          <p:spPr>
            <a:xfrm>
              <a:off x="1501616" y="3472598"/>
              <a:ext cx="757115" cy="757115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3B08731-064C-4F23-BC81-37F2E549E1FB}"/>
                </a:ext>
              </a:extLst>
            </p:cNvPr>
            <p:cNvSpPr/>
            <p:nvPr/>
          </p:nvSpPr>
          <p:spPr>
            <a:xfrm>
              <a:off x="2516271" y="3170537"/>
              <a:ext cx="2815384" cy="1376572"/>
            </a:xfrm>
            <a:custGeom>
              <a:avLst/>
              <a:gdLst>
                <a:gd name="connsiteX0" fmla="*/ 0 w 3873244"/>
                <a:gd name="connsiteY0" fmla="*/ 0 h 1376572"/>
                <a:gd name="connsiteX1" fmla="*/ 3873244 w 3873244"/>
                <a:gd name="connsiteY1" fmla="*/ 0 h 1376572"/>
                <a:gd name="connsiteX2" fmla="*/ 3873244 w 3873244"/>
                <a:gd name="connsiteY2" fmla="*/ 1376572 h 1376572"/>
                <a:gd name="connsiteX3" fmla="*/ 0 w 3873244"/>
                <a:gd name="connsiteY3" fmla="*/ 1376572 h 1376572"/>
                <a:gd name="connsiteX4" fmla="*/ 0 w 3873244"/>
                <a:gd name="connsiteY4" fmla="*/ 0 h 137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3244" h="1376572">
                  <a:moveTo>
                    <a:pt x="0" y="0"/>
                  </a:moveTo>
                  <a:lnTo>
                    <a:pt x="3873244" y="0"/>
                  </a:lnTo>
                  <a:lnTo>
                    <a:pt x="3873244" y="1376572"/>
                  </a:lnTo>
                  <a:lnTo>
                    <a:pt x="0" y="1376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5687" tIns="145687" rIns="145687" bIns="145687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Reactor Designers </a:t>
              </a:r>
              <a:endParaRPr lang="en-US" sz="2500" kern="120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600A63D-71C4-4662-9DBE-8482A2D68142}"/>
                </a:ext>
              </a:extLst>
            </p:cNvPr>
            <p:cNvSpPr/>
            <p:nvPr/>
          </p:nvSpPr>
          <p:spPr>
            <a:xfrm>
              <a:off x="5176911" y="3162869"/>
              <a:ext cx="6436321" cy="1376572"/>
            </a:xfrm>
            <a:custGeom>
              <a:avLst/>
              <a:gdLst>
                <a:gd name="connsiteX0" fmla="*/ 0 w 5123340"/>
                <a:gd name="connsiteY0" fmla="*/ 0 h 1376572"/>
                <a:gd name="connsiteX1" fmla="*/ 5123340 w 5123340"/>
                <a:gd name="connsiteY1" fmla="*/ 0 h 1376572"/>
                <a:gd name="connsiteX2" fmla="*/ 5123340 w 5123340"/>
                <a:gd name="connsiteY2" fmla="*/ 1376572 h 1376572"/>
                <a:gd name="connsiteX3" fmla="*/ 0 w 5123340"/>
                <a:gd name="connsiteY3" fmla="*/ 1376572 h 1376572"/>
                <a:gd name="connsiteX4" fmla="*/ 0 w 5123340"/>
                <a:gd name="connsiteY4" fmla="*/ 0 h 137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3340" h="1376572">
                  <a:moveTo>
                    <a:pt x="0" y="0"/>
                  </a:moveTo>
                  <a:lnTo>
                    <a:pt x="5123340" y="0"/>
                  </a:lnTo>
                  <a:lnTo>
                    <a:pt x="5123340" y="1376572"/>
                  </a:lnTo>
                  <a:lnTo>
                    <a:pt x="0" y="1376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5687" tIns="145687" rIns="145687" bIns="145687" numCol="1" spcCol="1270" anchor="ctr" anchorCtr="0">
              <a:noAutofit/>
            </a:bodyPr>
            <a:lstStyle/>
            <a:p>
              <a:pPr marL="0" lvl="0" indent="0" algn="just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b="1" kern="1200" dirty="0"/>
                <a:t>Review</a:t>
              </a:r>
              <a:r>
                <a:rPr lang="en-GB" kern="1200" dirty="0"/>
                <a:t> designs considering how to meet the established IAEA safeguards systems. </a:t>
              </a:r>
              <a:r>
                <a:rPr lang="en-GB" b="1" kern="1200" dirty="0"/>
                <a:t>Recognize </a:t>
              </a:r>
              <a:r>
                <a:rPr lang="en-GB" kern="1200" dirty="0"/>
                <a:t>that the definition of an item-facility and its impact on the general acceptance of the technology</a:t>
              </a:r>
              <a:r>
                <a:rPr lang="en-GB" kern="1200" dirty="0">
                  <a:solidFill>
                    <a:schemeClr val="tx1"/>
                  </a:solidFill>
                </a:rPr>
                <a:t>. </a:t>
              </a:r>
              <a:r>
                <a:rPr lang="en-GB" b="1" kern="1200" dirty="0">
                  <a:solidFill>
                    <a:schemeClr val="tx1"/>
                  </a:solidFill>
                </a:rPr>
                <a:t>Reduce</a:t>
              </a:r>
              <a:r>
                <a:rPr lang="en-GB" kern="1200" dirty="0">
                  <a:solidFill>
                    <a:schemeClr val="tx1"/>
                  </a:solidFill>
                </a:rPr>
                <a:t> time span between refuelling and quantity of fresh fuel stored on-site. </a:t>
              </a:r>
              <a:endParaRPr lang="en-US" kern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82F51AF-8725-425C-8909-13E6AB5DCBA5}"/>
                </a:ext>
              </a:extLst>
            </p:cNvPr>
            <p:cNvSpPr/>
            <p:nvPr/>
          </p:nvSpPr>
          <p:spPr>
            <a:xfrm>
              <a:off x="1085204" y="4883585"/>
              <a:ext cx="10515600" cy="1376572"/>
            </a:xfrm>
            <a:prstGeom prst="roundRect">
              <a:avLst>
                <a:gd name="adj" fmla="val 10000"/>
              </a:avLst>
            </a:prstGeom>
            <a:solidFill>
              <a:schemeClr val="bg2"/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 descr="Team">
              <a:extLst>
                <a:ext uri="{FF2B5EF4-FFF2-40B4-BE49-F238E27FC236}">
                  <a16:creationId xmlns:a16="http://schemas.microsoft.com/office/drawing/2014/main" id="{0BA2BA50-3F7E-4222-ADCC-8E93FF82E8C7}"/>
                </a:ext>
              </a:extLst>
            </p:cNvPr>
            <p:cNvSpPr/>
            <p:nvPr/>
          </p:nvSpPr>
          <p:spPr>
            <a:xfrm>
              <a:off x="1501616" y="5193314"/>
              <a:ext cx="757115" cy="757115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23F8D7C-EFF4-4387-B179-D9C7684E0D2B}"/>
                </a:ext>
              </a:extLst>
            </p:cNvPr>
            <p:cNvSpPr/>
            <p:nvPr/>
          </p:nvSpPr>
          <p:spPr>
            <a:xfrm>
              <a:off x="2516271" y="4891247"/>
              <a:ext cx="3873244" cy="1376572"/>
            </a:xfrm>
            <a:custGeom>
              <a:avLst/>
              <a:gdLst>
                <a:gd name="connsiteX0" fmla="*/ 0 w 3873244"/>
                <a:gd name="connsiteY0" fmla="*/ 0 h 1376572"/>
                <a:gd name="connsiteX1" fmla="*/ 3873244 w 3873244"/>
                <a:gd name="connsiteY1" fmla="*/ 0 h 1376572"/>
                <a:gd name="connsiteX2" fmla="*/ 3873244 w 3873244"/>
                <a:gd name="connsiteY2" fmla="*/ 1376572 h 1376572"/>
                <a:gd name="connsiteX3" fmla="*/ 0 w 3873244"/>
                <a:gd name="connsiteY3" fmla="*/ 1376572 h 1376572"/>
                <a:gd name="connsiteX4" fmla="*/ 0 w 3873244"/>
                <a:gd name="connsiteY4" fmla="*/ 0 h 137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3244" h="1376572">
                  <a:moveTo>
                    <a:pt x="0" y="0"/>
                  </a:moveTo>
                  <a:lnTo>
                    <a:pt x="3873244" y="0"/>
                  </a:lnTo>
                  <a:lnTo>
                    <a:pt x="3873244" y="1376572"/>
                  </a:lnTo>
                  <a:lnTo>
                    <a:pt x="0" y="1376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5687" tIns="145687" rIns="145687" bIns="145687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IAEA &amp; Reactor Designers </a:t>
              </a:r>
              <a:endParaRPr lang="en-US" sz="2500" kern="120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5A46FD6-3BD7-4198-9767-74866C6B7947}"/>
                </a:ext>
              </a:extLst>
            </p:cNvPr>
            <p:cNvSpPr/>
            <p:nvPr/>
          </p:nvSpPr>
          <p:spPr>
            <a:xfrm>
              <a:off x="6489892" y="4883585"/>
              <a:ext cx="5123340" cy="1376572"/>
            </a:xfrm>
            <a:custGeom>
              <a:avLst/>
              <a:gdLst>
                <a:gd name="connsiteX0" fmla="*/ 0 w 5123340"/>
                <a:gd name="connsiteY0" fmla="*/ 0 h 1376572"/>
                <a:gd name="connsiteX1" fmla="*/ 5123340 w 5123340"/>
                <a:gd name="connsiteY1" fmla="*/ 0 h 1376572"/>
                <a:gd name="connsiteX2" fmla="*/ 5123340 w 5123340"/>
                <a:gd name="connsiteY2" fmla="*/ 1376572 h 1376572"/>
                <a:gd name="connsiteX3" fmla="*/ 0 w 5123340"/>
                <a:gd name="connsiteY3" fmla="*/ 1376572 h 1376572"/>
                <a:gd name="connsiteX4" fmla="*/ 0 w 5123340"/>
                <a:gd name="connsiteY4" fmla="*/ 0 h 137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3340" h="1376572">
                  <a:moveTo>
                    <a:pt x="0" y="0"/>
                  </a:moveTo>
                  <a:lnTo>
                    <a:pt x="5123340" y="0"/>
                  </a:lnTo>
                  <a:lnTo>
                    <a:pt x="5123340" y="1376572"/>
                  </a:lnTo>
                  <a:lnTo>
                    <a:pt x="0" y="1376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5687" tIns="145687" rIns="145687" bIns="145687" numCol="1" spcCol="1270" anchor="ctr" anchorCtr="0">
              <a:noAutofit/>
            </a:bodyPr>
            <a:lstStyle/>
            <a:p>
              <a:pPr marL="0" lvl="0" indent="0" algn="just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b="1" kern="1200" dirty="0"/>
                <a:t>Initiate</a:t>
              </a:r>
              <a:r>
                <a:rPr lang="en-GB" kern="1200" dirty="0"/>
                <a:t> an interactive process to explain safeguards system, and identify safeguards-challenging elements of the technology. </a:t>
              </a:r>
              <a:r>
                <a:rPr lang="en-GB" b="0" kern="1200" dirty="0"/>
                <a:t>Take steps </a:t>
              </a:r>
              <a:r>
                <a:rPr lang="en-GB" kern="1200" dirty="0"/>
                <a:t>in the design phase</a:t>
              </a:r>
              <a:r>
                <a:rPr lang="en-GB" b="0" kern="1200" dirty="0"/>
                <a:t> to facilitate </a:t>
              </a:r>
              <a:r>
                <a:rPr lang="en-GB" kern="1200" dirty="0"/>
                <a:t>international safeguards.</a:t>
              </a:r>
              <a:endParaRPr lang="en-US" kern="1200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FACD83F-3464-47BB-8D8D-AF400BC6AFAC}"/>
              </a:ext>
            </a:extLst>
          </p:cNvPr>
          <p:cNvSpPr txBox="1"/>
          <p:nvPr/>
        </p:nvSpPr>
        <p:spPr>
          <a:xfrm>
            <a:off x="4618150" y="1488070"/>
            <a:ext cx="694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/>
              <a:t>Review</a:t>
            </a:r>
            <a:r>
              <a:rPr lang="en-GB" dirty="0"/>
              <a:t> present safeguards approaches and identify technical problems for safeguards implementation and verification. </a:t>
            </a:r>
            <a:r>
              <a:rPr lang="en-GB" b="1" dirty="0"/>
              <a:t>Develop </a:t>
            </a:r>
            <a:r>
              <a:rPr lang="en-GB" dirty="0"/>
              <a:t>new safeguards approaches and criteria for the new reactor types and identify weaknesses in the availability of effective tools for verification, e.g. C&amp;S.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0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3B493-0008-4EDB-BCA4-9CD34901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Why Advanced Reactors?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2EBE07-06F6-4D84-9993-40729BB107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779034"/>
              </p:ext>
            </p:extLst>
          </p:nvPr>
        </p:nvGraphicFramePr>
        <p:xfrm>
          <a:off x="5459413" y="642938"/>
          <a:ext cx="6331534" cy="591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13123205-04D7-4CDC-9F9B-353720979CC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381" t="20570" r="37024" b="69650"/>
          <a:stretch/>
        </p:blipFill>
        <p:spPr>
          <a:xfrm>
            <a:off x="0" y="0"/>
            <a:ext cx="2844801" cy="5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6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C80C9-87B6-4E96-8B93-A31C628F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Advanced Reactor Categories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62626409-6D3D-4602-B90F-B175FC0D1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1569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1D267BE-C87E-45EF-8537-E84F6529C6D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381" t="20570" r="37024" b="69650"/>
          <a:stretch/>
        </p:blipFill>
        <p:spPr>
          <a:xfrm>
            <a:off x="0" y="0"/>
            <a:ext cx="2844801" cy="5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1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1F2546-E940-4D4D-8F45-0B37C9DD2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5103982" cy="1454051"/>
          </a:xfrm>
        </p:spPr>
        <p:txBody>
          <a:bodyPr>
            <a:normAutofit fontScale="90000"/>
          </a:bodyPr>
          <a:lstStyle/>
          <a:p>
            <a:r>
              <a:rPr lang="en-US" sz="3700" b="1" dirty="0">
                <a:solidFill>
                  <a:srgbClr val="000000"/>
                </a:solidFill>
              </a:rPr>
              <a:t>Methodology for Assessing Advanced Reactor Safeguards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Slippery">
            <a:extLst>
              <a:ext uri="{FF2B5EF4-FFF2-40B4-BE49-F238E27FC236}">
                <a16:creationId xmlns:a16="http://schemas.microsoft.com/office/drawing/2014/main" id="{BFB6C34E-7866-4D82-BD3E-83BB651FD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AD18C-4599-46B9-85B8-4B1882063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600" i="1" dirty="0">
                <a:solidFill>
                  <a:srgbClr val="000000"/>
                </a:solidFill>
              </a:rPr>
              <a:t>Compare elements of “LWR safeguards” with the relevant characteristics of each type of advanced reactor.</a:t>
            </a:r>
            <a:endParaRPr lang="en-US" sz="2600" dirty="0">
              <a:solidFill>
                <a:srgbClr val="0000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600" i="1" dirty="0">
                <a:solidFill>
                  <a:srgbClr val="000000"/>
                </a:solidFill>
              </a:rPr>
              <a:t>Assess whether safeguarding the advanced technology is likely to require the same, somewhat more, or significantly more safeguards effort compared with the application of IAEA safeguards at LWRs.</a:t>
            </a:r>
            <a:endParaRPr lang="en-US" sz="26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CD4271-FAD8-415B-9ED8-BEB3605396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381" t="20570" r="37024" b="69650"/>
          <a:stretch/>
        </p:blipFill>
        <p:spPr>
          <a:xfrm>
            <a:off x="0" y="-3726"/>
            <a:ext cx="2844801" cy="5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17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84E7-255E-4906-9B2C-A1BE06C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IAEA Safeguards at LWRs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8F594A-060A-43CD-85BC-5A71BD29B4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487983"/>
              </p:ext>
            </p:extLst>
          </p:nvPr>
        </p:nvGraphicFramePr>
        <p:xfrm>
          <a:off x="838200" y="164274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917A9B1-C528-4CA8-9305-11C8C405F3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381" t="20570" r="37024" b="69650"/>
          <a:stretch/>
        </p:blipFill>
        <p:spPr>
          <a:xfrm>
            <a:off x="0" y="0"/>
            <a:ext cx="2844801" cy="5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8C18C7-2A3D-47AC-97C2-CF44A69FD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647" y="2249694"/>
            <a:ext cx="784651" cy="938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02EAD2-4B7E-4525-85E4-00D4349E1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647" y="3283890"/>
            <a:ext cx="784651" cy="938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54E9E7-F6C7-4191-A4CE-59A41E3FE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647" y="4318086"/>
            <a:ext cx="784651" cy="938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959384-3F1E-48AB-A44A-7B7EF9705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5097" y="181301"/>
            <a:ext cx="784651" cy="9387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97377C-B794-4DA1-8EF9-918441D051DF}"/>
              </a:ext>
            </a:extLst>
          </p:cNvPr>
          <p:cNvSpPr txBox="1">
            <a:spLocks/>
          </p:cNvSpPr>
          <p:nvPr/>
        </p:nvSpPr>
        <p:spPr>
          <a:xfrm>
            <a:off x="4659752" y="183269"/>
            <a:ext cx="6891197" cy="940682"/>
          </a:xfrm>
          <a:prstGeom prst="rect">
            <a:avLst/>
          </a:prstGeom>
          <a:solidFill>
            <a:schemeClr val="bg2"/>
          </a:solidFill>
          <a:effectLst>
            <a:softEdge rad="127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Fuel rods, in assemblies, are all identified.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D178B5-9753-44C0-8DE3-21C386998DFC}"/>
              </a:ext>
            </a:extLst>
          </p:cNvPr>
          <p:cNvSpPr txBox="1">
            <a:spLocks/>
          </p:cNvSpPr>
          <p:nvPr/>
        </p:nvSpPr>
        <p:spPr>
          <a:xfrm>
            <a:off x="4666068" y="1211563"/>
            <a:ext cx="6884427" cy="940682"/>
          </a:xfrm>
          <a:prstGeom prst="rect">
            <a:avLst/>
          </a:prstGeom>
          <a:solidFill>
            <a:schemeClr val="bg2"/>
          </a:solidFill>
          <a:effectLst>
            <a:softEdge rad="127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LEU, and sometimes MOX fuel.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FD5DDA-7EF1-43AF-B6D9-6CC60908B331}"/>
              </a:ext>
            </a:extLst>
          </p:cNvPr>
          <p:cNvSpPr txBox="1">
            <a:spLocks/>
          </p:cNvSpPr>
          <p:nvPr/>
        </p:nvSpPr>
        <p:spPr>
          <a:xfrm>
            <a:off x="4666068" y="2248710"/>
            <a:ext cx="6891197" cy="940682"/>
          </a:xfrm>
          <a:prstGeom prst="rect">
            <a:avLst/>
          </a:prstGeom>
          <a:solidFill>
            <a:schemeClr val="bg2"/>
          </a:solidFill>
          <a:effectLst>
            <a:softEdge rad="127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Source data available for all individual assemblies.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067D237-964E-465D-8EE0-D1F1F39C77CA}"/>
              </a:ext>
            </a:extLst>
          </p:cNvPr>
          <p:cNvSpPr txBox="1">
            <a:spLocks/>
          </p:cNvSpPr>
          <p:nvPr/>
        </p:nvSpPr>
        <p:spPr>
          <a:xfrm>
            <a:off x="4666068" y="3283890"/>
            <a:ext cx="6891197" cy="940682"/>
          </a:xfrm>
          <a:prstGeom prst="rect">
            <a:avLst/>
          </a:prstGeom>
          <a:solidFill>
            <a:schemeClr val="bg2"/>
          </a:solidFill>
          <a:effectLst>
            <a:softEdge rad="127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Refueling during outage periods.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7D70FB8-B33F-4D26-BEA2-1F5A43EE17A0}"/>
              </a:ext>
            </a:extLst>
          </p:cNvPr>
          <p:cNvSpPr txBox="1">
            <a:spLocks/>
          </p:cNvSpPr>
          <p:nvPr/>
        </p:nvSpPr>
        <p:spPr>
          <a:xfrm>
            <a:off x="4659297" y="4317102"/>
            <a:ext cx="6891197" cy="913166"/>
          </a:xfrm>
          <a:prstGeom prst="rect">
            <a:avLst/>
          </a:prstGeom>
          <a:solidFill>
            <a:schemeClr val="bg2"/>
          </a:solidFill>
          <a:effectLst>
            <a:softEdge rad="127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Yes, through visual inspection, NDA and C&amp;S methods.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4659E2-AC8B-47F0-ADB0-8F24148719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456" y="1214040"/>
            <a:ext cx="786296" cy="94068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858178F-CE44-4208-AF2A-1F1B2FEC8406}"/>
              </a:ext>
            </a:extLst>
          </p:cNvPr>
          <p:cNvSpPr txBox="1">
            <a:spLocks/>
          </p:cNvSpPr>
          <p:nvPr/>
        </p:nvSpPr>
        <p:spPr>
          <a:xfrm>
            <a:off x="634735" y="981913"/>
            <a:ext cx="2743200" cy="2743200"/>
          </a:xfrm>
          <a:prstGeom prst="ellipse">
            <a:avLst/>
          </a:prstGeom>
          <a:solidFill>
            <a:srgbClr val="4F96D5"/>
          </a:solidFill>
          <a:ln w="174625" cmpd="thinThick">
            <a:solidFill>
              <a:srgbClr val="4F96D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>
                <a:solidFill>
                  <a:srgbClr val="FFFFFF"/>
                </a:solidFill>
              </a:rPr>
              <a:t>LWR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3F6D845-22F1-4210-ACCC-D78458E0C58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381" t="20570" r="37024" b="69650"/>
          <a:stretch/>
        </p:blipFill>
        <p:spPr>
          <a:xfrm>
            <a:off x="0" y="0"/>
            <a:ext cx="2844801" cy="5863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F478497-51EF-4566-998C-E5C613C90F86}"/>
              </a:ext>
            </a:extLst>
          </p:cNvPr>
          <p:cNvSpPr txBox="1"/>
          <p:nvPr/>
        </p:nvSpPr>
        <p:spPr>
          <a:xfrm>
            <a:off x="3881417" y="586334"/>
            <a:ext cx="784651" cy="523220"/>
          </a:xfrm>
          <a:prstGeom prst="rect">
            <a:avLst/>
          </a:prstGeom>
          <a:solidFill>
            <a:srgbClr val="D6E1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Item Facility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917C39-5E4D-4F04-846C-722CDF9499EA}"/>
              </a:ext>
            </a:extLst>
          </p:cNvPr>
          <p:cNvSpPr txBox="1"/>
          <p:nvPr/>
        </p:nvSpPr>
        <p:spPr>
          <a:xfrm>
            <a:off x="3881417" y="1602200"/>
            <a:ext cx="777513" cy="523220"/>
          </a:xfrm>
          <a:prstGeom prst="rect">
            <a:avLst/>
          </a:prstGeom>
          <a:solidFill>
            <a:srgbClr val="D6E1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Fresh Fuel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CB5258-7632-4CF3-9F61-63164FCBAEAB}"/>
              </a:ext>
            </a:extLst>
          </p:cNvPr>
          <p:cNvSpPr txBox="1"/>
          <p:nvPr/>
        </p:nvSpPr>
        <p:spPr>
          <a:xfrm>
            <a:off x="3881417" y="2665188"/>
            <a:ext cx="777513" cy="523220"/>
          </a:xfrm>
          <a:prstGeom prst="rect">
            <a:avLst/>
          </a:prstGeom>
          <a:solidFill>
            <a:srgbClr val="D6E1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Source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3363E0-F998-43C9-8A66-194602B10066}"/>
              </a:ext>
            </a:extLst>
          </p:cNvPr>
          <p:cNvSpPr txBox="1"/>
          <p:nvPr/>
        </p:nvSpPr>
        <p:spPr>
          <a:xfrm>
            <a:off x="3888555" y="3689952"/>
            <a:ext cx="770375" cy="276999"/>
          </a:xfrm>
          <a:prstGeom prst="rect">
            <a:avLst/>
          </a:prstGeom>
          <a:solidFill>
            <a:srgbClr val="D6E1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Refueling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ECEC02-D923-40C0-BEAB-F2C6A389B939}"/>
              </a:ext>
            </a:extLst>
          </p:cNvPr>
          <p:cNvSpPr txBox="1"/>
          <p:nvPr/>
        </p:nvSpPr>
        <p:spPr>
          <a:xfrm>
            <a:off x="3873456" y="4691942"/>
            <a:ext cx="777513" cy="553998"/>
          </a:xfrm>
          <a:prstGeom prst="rect">
            <a:avLst/>
          </a:prstGeom>
          <a:solidFill>
            <a:srgbClr val="D6E1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All Nuclear Material is Verifiable</a:t>
            </a:r>
          </a:p>
        </p:txBody>
      </p:sp>
    </p:spTree>
    <p:extLst>
      <p:ext uri="{BB962C8B-B14F-4D97-AF65-F5344CB8AC3E}">
        <p14:creationId xmlns:p14="http://schemas.microsoft.com/office/powerpoint/2010/main" val="247579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55311-209D-4461-84C1-BFCEFC7A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35" y="981913"/>
            <a:ext cx="2743200" cy="2743200"/>
          </a:xfrm>
          <a:prstGeom prst="ellipse">
            <a:avLst/>
          </a:prstGeom>
          <a:solidFill>
            <a:srgbClr val="EE8C3B"/>
          </a:solidFill>
          <a:ln w="174625" cmpd="thinThick">
            <a:solidFill>
              <a:srgbClr val="EE864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rgbClr val="FFFFFF"/>
                </a:solidFill>
              </a:rPr>
              <a:t>Molten Salt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D4968-D96A-48F2-BAF9-619AF959F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969" y="202473"/>
            <a:ext cx="6851374" cy="934762"/>
          </a:xfrm>
          <a:solidFill>
            <a:schemeClr val="bg2"/>
          </a:solidFill>
          <a:effectLst>
            <a:softEdge rad="12700"/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800" dirty="0"/>
              <a:t>Fuel is in liquid form and cannot be safeguarded as an item facility. </a:t>
            </a:r>
          </a:p>
          <a:p>
            <a:pPr marL="0" indent="0">
              <a:buNone/>
            </a:pPr>
            <a:r>
              <a:rPr lang="en-US" sz="1800" dirty="0"/>
              <a:t>Reactors are likely to be subject to safeguards as a bulk material handling facility.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097122-5C6A-4869-80AE-3F34B3E07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81" t="20570" r="37024" b="69650"/>
          <a:stretch/>
        </p:blipFill>
        <p:spPr>
          <a:xfrm>
            <a:off x="0" y="0"/>
            <a:ext cx="2844801" cy="586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692318-F8F8-4436-91A5-03314CA2604B}"/>
              </a:ext>
            </a:extLst>
          </p:cNvPr>
          <p:cNvSpPr txBox="1"/>
          <p:nvPr/>
        </p:nvSpPr>
        <p:spPr>
          <a:xfrm>
            <a:off x="752208" y="3941479"/>
            <a:ext cx="27432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Blue boxes </a:t>
            </a:r>
            <a:r>
              <a:rPr lang="en-US" i="1" dirty="0"/>
              <a:t>indicate relative compatibility with current IAEA safeguard measures for LWR.</a:t>
            </a:r>
          </a:p>
          <a:p>
            <a:r>
              <a:rPr lang="en-US" b="1" i="1" dirty="0">
                <a:solidFill>
                  <a:srgbClr val="EE8640"/>
                </a:solidFill>
              </a:rPr>
              <a:t>Orange</a:t>
            </a:r>
            <a:r>
              <a:rPr lang="en-US" i="1" dirty="0"/>
              <a:t> indicates that IAEA safeguards may require considerably more efforts than a LWR.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DA363C-E36E-4464-9A10-F9FD7604499F}"/>
              </a:ext>
            </a:extLst>
          </p:cNvPr>
          <p:cNvSpPr txBox="1"/>
          <p:nvPr/>
        </p:nvSpPr>
        <p:spPr>
          <a:xfrm>
            <a:off x="3874647" y="5232236"/>
            <a:ext cx="7682618" cy="1569660"/>
          </a:xfrm>
          <a:prstGeom prst="rect">
            <a:avLst/>
          </a:prstGeom>
          <a:solidFill>
            <a:srgbClr val="D6E1F1"/>
          </a:solidFill>
          <a:ln w="12700">
            <a:solidFill>
              <a:srgbClr val="4F96D5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Further study required: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Various design models will have to be further analyzed; quantities of fuel in reactor core and outside in the different size reactors, projected refueling, and the duration of its operating cycle.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Isotopic composition of the irradiated fuel: how contained uranium and mixed thorium will change with radiation.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D027F2-5453-45F5-9B0A-1F6FAFC068ED}"/>
              </a:ext>
            </a:extLst>
          </p:cNvPr>
          <p:cNvSpPr txBox="1"/>
          <p:nvPr/>
        </p:nvSpPr>
        <p:spPr>
          <a:xfrm>
            <a:off x="4659752" y="3292177"/>
            <a:ext cx="6851374" cy="861774"/>
          </a:xfrm>
          <a:prstGeom prst="rect">
            <a:avLst/>
          </a:prstGeom>
          <a:solidFill>
            <a:schemeClr val="bg2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dirty="0"/>
              <a:t>Online</a:t>
            </a:r>
          </a:p>
          <a:p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82A69E-D6D9-4FB9-B0E2-A0FAA5F2B0B5}"/>
              </a:ext>
            </a:extLst>
          </p:cNvPr>
          <p:cNvSpPr txBox="1"/>
          <p:nvPr/>
        </p:nvSpPr>
        <p:spPr>
          <a:xfrm>
            <a:off x="4644015" y="2273162"/>
            <a:ext cx="6844420" cy="923330"/>
          </a:xfrm>
          <a:prstGeom prst="rect">
            <a:avLst/>
          </a:prstGeom>
          <a:solidFill>
            <a:schemeClr val="bg2"/>
          </a:solidFill>
          <a:effectLst>
            <a:softEdge rad="12700"/>
          </a:effectLst>
        </p:spPr>
        <p:txBody>
          <a:bodyPr wrap="square" rtlCol="0" anchor="ctr">
            <a:spAutoFit/>
          </a:bodyPr>
          <a:lstStyle/>
          <a:p>
            <a:r>
              <a:rPr lang="en-US" dirty="0"/>
              <a:t>Incoming fuel will be well determined but cannot be matched with specific outgoing fuel. The outgoing fuel will require measurement to determine its content.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E7ED84-9678-4685-B80F-E6AA07D35B87}"/>
              </a:ext>
            </a:extLst>
          </p:cNvPr>
          <p:cNvSpPr txBox="1"/>
          <p:nvPr/>
        </p:nvSpPr>
        <p:spPr>
          <a:xfrm>
            <a:off x="4644015" y="4300692"/>
            <a:ext cx="6851374" cy="923330"/>
          </a:xfrm>
          <a:prstGeom prst="rect">
            <a:avLst/>
          </a:prstGeom>
          <a:solidFill>
            <a:schemeClr val="bg2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The fuel will require NDA measurement alternatively, under certain conditions, C&amp;S.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F59907-31C5-4CA6-8D6C-E49D4A259603}"/>
              </a:ext>
            </a:extLst>
          </p:cNvPr>
          <p:cNvSpPr txBox="1">
            <a:spLocks/>
          </p:cNvSpPr>
          <p:nvPr/>
        </p:nvSpPr>
        <p:spPr>
          <a:xfrm>
            <a:off x="4650969" y="1227163"/>
            <a:ext cx="6844420" cy="940682"/>
          </a:xfrm>
          <a:prstGeom prst="rect">
            <a:avLst/>
          </a:prstGeom>
          <a:solidFill>
            <a:schemeClr val="bg2"/>
          </a:solidFill>
          <a:effectLst>
            <a:softEdge rad="127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The fuel contains Uranium, with enrichment &lt; 20%  </a:t>
            </a:r>
            <a:r>
              <a:rPr lang="en-US" sz="1800" baseline="30000" dirty="0"/>
              <a:t>235</a:t>
            </a:r>
            <a:r>
              <a:rPr lang="en-US" sz="1800" dirty="0"/>
              <a:t>U.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CE333C2-F402-405C-953E-4880D18D9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456" y="183269"/>
            <a:ext cx="786296" cy="9406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4AD032-03A5-4234-ACDE-0D0138A66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456" y="1214040"/>
            <a:ext cx="786296" cy="9406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8CF099-4540-4310-8067-460A00798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456" y="2244811"/>
            <a:ext cx="786296" cy="9406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B31419D-91C5-4ADF-A5E4-CE60C1B388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456" y="3275582"/>
            <a:ext cx="786296" cy="9406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8474511-E6BA-43F5-B867-FE7528C1F5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3456" y="4306353"/>
            <a:ext cx="786296" cy="94068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E88CA8B-7A2E-4888-ADBD-B0B05B8548E8}"/>
              </a:ext>
            </a:extLst>
          </p:cNvPr>
          <p:cNvSpPr txBox="1"/>
          <p:nvPr/>
        </p:nvSpPr>
        <p:spPr>
          <a:xfrm>
            <a:off x="3881418" y="586334"/>
            <a:ext cx="769552" cy="5239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Item Facility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41610D-7496-426D-B58E-C23A27C1033F}"/>
              </a:ext>
            </a:extLst>
          </p:cNvPr>
          <p:cNvSpPr txBox="1"/>
          <p:nvPr/>
        </p:nvSpPr>
        <p:spPr>
          <a:xfrm>
            <a:off x="3881417" y="1602200"/>
            <a:ext cx="769552" cy="523220"/>
          </a:xfrm>
          <a:prstGeom prst="rect">
            <a:avLst/>
          </a:prstGeom>
          <a:solidFill>
            <a:srgbClr val="D6E1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Fresh Fuel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505458-62B8-4D98-955D-7717838A55C6}"/>
              </a:ext>
            </a:extLst>
          </p:cNvPr>
          <p:cNvSpPr txBox="1"/>
          <p:nvPr/>
        </p:nvSpPr>
        <p:spPr>
          <a:xfrm>
            <a:off x="3881417" y="2665188"/>
            <a:ext cx="769552" cy="519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Source Data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2EC97A-1FB2-47CF-90AF-F20F375B8F36}"/>
              </a:ext>
            </a:extLst>
          </p:cNvPr>
          <p:cNvSpPr txBox="1"/>
          <p:nvPr/>
        </p:nvSpPr>
        <p:spPr>
          <a:xfrm>
            <a:off x="3888556" y="3689952"/>
            <a:ext cx="762414" cy="285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Refueling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E06A9B-33E2-4C93-BF10-88BA9F3ABEDC}"/>
              </a:ext>
            </a:extLst>
          </p:cNvPr>
          <p:cNvSpPr txBox="1"/>
          <p:nvPr/>
        </p:nvSpPr>
        <p:spPr>
          <a:xfrm>
            <a:off x="3873456" y="4666656"/>
            <a:ext cx="777513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All Nuclear Material is Verifiable</a:t>
            </a:r>
          </a:p>
        </p:txBody>
      </p:sp>
    </p:spTree>
    <p:extLst>
      <p:ext uri="{BB962C8B-B14F-4D97-AF65-F5344CB8AC3E}">
        <p14:creationId xmlns:p14="http://schemas.microsoft.com/office/powerpoint/2010/main" val="229881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55311-209D-4461-84C1-BFCEFC7A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51" y="981913"/>
            <a:ext cx="2743200" cy="2743200"/>
          </a:xfrm>
          <a:prstGeom prst="ellipse">
            <a:avLst/>
          </a:prstGeom>
          <a:solidFill>
            <a:srgbClr val="EE8C3B"/>
          </a:solidFill>
          <a:ln w="174625" cmpd="thinThick">
            <a:solidFill>
              <a:srgbClr val="EE864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rgbClr val="FFFFFF"/>
                </a:solidFill>
              </a:rPr>
              <a:t>TRISO-Based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D4968-D96A-48F2-BAF9-619AF959F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752" y="183269"/>
            <a:ext cx="6891197" cy="940682"/>
          </a:xfrm>
          <a:solidFill>
            <a:schemeClr val="bg2"/>
          </a:solidFill>
          <a:effectLst>
            <a:softEdge rad="12700"/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With unidentifiable fuel particles (pebbles) the reactor will not meet the basic have characteristics consistent with in item-facility and does not conform to item-based or bulk-based safeguard approaches.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93462-ABC0-4E24-B1D0-219AC4E8E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456" y="183269"/>
            <a:ext cx="786296" cy="94068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D81D6D4-8CA9-48E9-B571-BA6877181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456" y="1214040"/>
            <a:ext cx="786296" cy="94068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48A9308-B5D4-48B8-95D1-F80D5A443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456" y="2244811"/>
            <a:ext cx="786296" cy="9406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1E20472-9A86-4D7A-9441-0D53AB29F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456" y="3275582"/>
            <a:ext cx="786296" cy="9406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646986E-5B54-44B1-99B8-C5D0B3068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456" y="4306353"/>
            <a:ext cx="786296" cy="94068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838460F-52EF-4121-B5D0-F69D6DCA35D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381" t="20570" r="37024" b="69650"/>
          <a:stretch/>
        </p:blipFill>
        <p:spPr>
          <a:xfrm>
            <a:off x="0" y="0"/>
            <a:ext cx="2844801" cy="58633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BC0EA9C-5418-4323-9686-9B8591502FC7}"/>
              </a:ext>
            </a:extLst>
          </p:cNvPr>
          <p:cNvSpPr txBox="1"/>
          <p:nvPr/>
        </p:nvSpPr>
        <p:spPr>
          <a:xfrm>
            <a:off x="3874647" y="5244936"/>
            <a:ext cx="7682618" cy="1477328"/>
          </a:xfrm>
          <a:prstGeom prst="rect">
            <a:avLst/>
          </a:prstGeom>
          <a:solidFill>
            <a:srgbClr val="D6E1F1"/>
          </a:solidFill>
          <a:ln w="12700">
            <a:solidFill>
              <a:srgbClr val="4F96D5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Further study required: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Fuel for specific reactor designs: variation of nuclear material in individual pebbles post-irradiation, the feed and measurement of pebbles during online refueling, and the various sizes of reactor cores.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identify individual fuel units?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3E984F61-E929-4A8D-9F56-2489EB738373}"/>
              </a:ext>
            </a:extLst>
          </p:cNvPr>
          <p:cNvSpPr txBox="1">
            <a:spLocks/>
          </p:cNvSpPr>
          <p:nvPr/>
        </p:nvSpPr>
        <p:spPr>
          <a:xfrm>
            <a:off x="4659749" y="2243827"/>
            <a:ext cx="6891197" cy="940682"/>
          </a:xfrm>
          <a:prstGeom prst="rect">
            <a:avLst/>
          </a:prstGeom>
          <a:solidFill>
            <a:schemeClr val="bg2"/>
          </a:solidFill>
          <a:effectLst>
            <a:softEdge rad="127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Source data for production batches. Data for flows of material to be measured. In present designs, there is difficulty in matching fresh fuel with discharged irradiated fuel.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647ADD78-6089-4293-8E29-6AB31689B55B}"/>
              </a:ext>
            </a:extLst>
          </p:cNvPr>
          <p:cNvSpPr txBox="1">
            <a:spLocks/>
          </p:cNvSpPr>
          <p:nvPr/>
        </p:nvSpPr>
        <p:spPr>
          <a:xfrm>
            <a:off x="4659749" y="3273614"/>
            <a:ext cx="6891197" cy="940682"/>
          </a:xfrm>
          <a:prstGeom prst="rect">
            <a:avLst/>
          </a:prstGeom>
          <a:solidFill>
            <a:schemeClr val="bg2"/>
          </a:solidFill>
          <a:effectLst>
            <a:softEdge rad="127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Online or during outage (Prisms). Pebbles will be identical but not possible to identify when moving into or out of the reactor during online refueling.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3F14FF27-2572-42D0-8E1C-B32EE76B0CB5}"/>
              </a:ext>
            </a:extLst>
          </p:cNvPr>
          <p:cNvSpPr txBox="1">
            <a:spLocks/>
          </p:cNvSpPr>
          <p:nvPr/>
        </p:nvSpPr>
        <p:spPr>
          <a:xfrm>
            <a:off x="4659748" y="4306353"/>
            <a:ext cx="6891197" cy="940682"/>
          </a:xfrm>
          <a:prstGeom prst="rect">
            <a:avLst/>
          </a:prstGeom>
          <a:solidFill>
            <a:schemeClr val="bg2"/>
          </a:solidFill>
          <a:effectLst>
            <a:softEdge rad="127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As a stream of identical particles. The material flow requires further analysis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7455960-F6E3-4646-8B1E-404BCFD7A8C9}"/>
              </a:ext>
            </a:extLst>
          </p:cNvPr>
          <p:cNvSpPr txBox="1">
            <a:spLocks/>
          </p:cNvSpPr>
          <p:nvPr/>
        </p:nvSpPr>
        <p:spPr>
          <a:xfrm>
            <a:off x="4659748" y="1214040"/>
            <a:ext cx="6891197" cy="940682"/>
          </a:xfrm>
          <a:prstGeom prst="rect">
            <a:avLst/>
          </a:prstGeom>
          <a:solidFill>
            <a:schemeClr val="bg2"/>
          </a:solidFill>
          <a:effectLst>
            <a:softEdge rad="127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Uranium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oxicarbide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(enrichment &lt;</a:t>
            </a:r>
            <a:r>
              <a:rPr lang="en-US" sz="1800" dirty="0"/>
              <a:t>20%  </a:t>
            </a:r>
            <a:r>
              <a:rPr lang="en-US" sz="1800" baseline="30000" dirty="0"/>
              <a:t>235</a:t>
            </a:r>
            <a:r>
              <a:rPr lang="en-US" sz="1800" dirty="0"/>
              <a:t>U) in graphite pebbles or hexagonal prisms.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4420B4-B0B1-473D-AD83-E46DDE6658CF}"/>
              </a:ext>
            </a:extLst>
          </p:cNvPr>
          <p:cNvSpPr txBox="1"/>
          <p:nvPr/>
        </p:nvSpPr>
        <p:spPr>
          <a:xfrm>
            <a:off x="3881418" y="586334"/>
            <a:ext cx="769552" cy="5239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Item Facility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E831BD-4CD0-4ED3-903F-66B11401F091}"/>
              </a:ext>
            </a:extLst>
          </p:cNvPr>
          <p:cNvSpPr txBox="1"/>
          <p:nvPr/>
        </p:nvSpPr>
        <p:spPr>
          <a:xfrm>
            <a:off x="3881417" y="1602200"/>
            <a:ext cx="769552" cy="523220"/>
          </a:xfrm>
          <a:prstGeom prst="rect">
            <a:avLst/>
          </a:prstGeom>
          <a:solidFill>
            <a:srgbClr val="D6E1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Fresh Fuel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C98BAC-9651-4F1C-8C0C-E1A91A9A51E8}"/>
              </a:ext>
            </a:extLst>
          </p:cNvPr>
          <p:cNvSpPr txBox="1"/>
          <p:nvPr/>
        </p:nvSpPr>
        <p:spPr>
          <a:xfrm>
            <a:off x="3881417" y="2665188"/>
            <a:ext cx="769552" cy="519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Source Data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1CAE80F-107D-416E-80BA-83707CB4C0D4}"/>
              </a:ext>
            </a:extLst>
          </p:cNvPr>
          <p:cNvSpPr txBox="1"/>
          <p:nvPr/>
        </p:nvSpPr>
        <p:spPr>
          <a:xfrm>
            <a:off x="3888556" y="3689952"/>
            <a:ext cx="762414" cy="285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Refueling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CED368-EB23-4722-9005-17DBB03AEE03}"/>
              </a:ext>
            </a:extLst>
          </p:cNvPr>
          <p:cNvSpPr txBox="1"/>
          <p:nvPr/>
        </p:nvSpPr>
        <p:spPr>
          <a:xfrm>
            <a:off x="3873456" y="4691942"/>
            <a:ext cx="777513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All Nuclear Material is Verifiable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52BE88-091B-4C76-A19F-DC34F1A56683}"/>
              </a:ext>
            </a:extLst>
          </p:cNvPr>
          <p:cNvSpPr txBox="1"/>
          <p:nvPr/>
        </p:nvSpPr>
        <p:spPr>
          <a:xfrm>
            <a:off x="752210" y="3866150"/>
            <a:ext cx="27432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Blue boxes </a:t>
            </a:r>
            <a:r>
              <a:rPr lang="en-US" i="1" dirty="0"/>
              <a:t>indicate relative compatibility with current IAEA safeguard measures for LWR.</a:t>
            </a:r>
          </a:p>
          <a:p>
            <a:r>
              <a:rPr lang="en-US" b="1" i="1" dirty="0">
                <a:solidFill>
                  <a:srgbClr val="EE8640"/>
                </a:solidFill>
              </a:rPr>
              <a:t>Orange</a:t>
            </a:r>
            <a:r>
              <a:rPr lang="en-US" i="1" dirty="0"/>
              <a:t> indicates that IAEA safeguards may require considerably more efforts than a LWR. </a:t>
            </a:r>
          </a:p>
        </p:txBody>
      </p:sp>
    </p:spTree>
    <p:extLst>
      <p:ext uri="{BB962C8B-B14F-4D97-AF65-F5344CB8AC3E}">
        <p14:creationId xmlns:p14="http://schemas.microsoft.com/office/powerpoint/2010/main" val="1795195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55311-209D-4461-84C1-BFCEFC7A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35" y="981913"/>
            <a:ext cx="2743200" cy="2743200"/>
          </a:xfrm>
          <a:prstGeom prst="ellipse">
            <a:avLst/>
          </a:prstGeom>
          <a:solidFill>
            <a:srgbClr val="EE8C3B"/>
          </a:solidFill>
          <a:ln w="174625" cmpd="thinThick">
            <a:solidFill>
              <a:srgbClr val="EE864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rgbClr val="FFFFFF"/>
                </a:solidFill>
              </a:rPr>
              <a:t>Fast Neutron Spectrum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7D58DF-9F75-463D-82B2-32AACAC59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81" t="20570" r="37024" b="69650"/>
          <a:stretch/>
        </p:blipFill>
        <p:spPr>
          <a:xfrm>
            <a:off x="0" y="0"/>
            <a:ext cx="2844801" cy="5863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D9343C-CC0B-468C-9AE0-E46E60FCE9A7}"/>
              </a:ext>
            </a:extLst>
          </p:cNvPr>
          <p:cNvSpPr txBox="1"/>
          <p:nvPr/>
        </p:nvSpPr>
        <p:spPr>
          <a:xfrm>
            <a:off x="755385" y="4120692"/>
            <a:ext cx="2501900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Blue boxes </a:t>
            </a:r>
            <a:r>
              <a:rPr lang="en-US" sz="1400" i="1" dirty="0"/>
              <a:t>indicate relative compatibility with current IAEA safeguard measures for LWR.</a:t>
            </a:r>
          </a:p>
          <a:p>
            <a:r>
              <a:rPr lang="en-US" sz="1400" b="1" i="1" dirty="0">
                <a:solidFill>
                  <a:srgbClr val="EE8640"/>
                </a:solidFill>
              </a:rPr>
              <a:t>Orange</a:t>
            </a:r>
            <a:r>
              <a:rPr lang="en-US" sz="1400" i="1" dirty="0"/>
              <a:t> indicates challenges with comprehensive safeguards agreements and Additional Protocols.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006D22-5D53-4CBF-9004-A8AE9364C8A1}"/>
              </a:ext>
            </a:extLst>
          </p:cNvPr>
          <p:cNvSpPr txBox="1"/>
          <p:nvPr/>
        </p:nvSpPr>
        <p:spPr>
          <a:xfrm>
            <a:off x="3867876" y="5270176"/>
            <a:ext cx="7682618" cy="1477328"/>
          </a:xfrm>
          <a:prstGeom prst="rect">
            <a:avLst/>
          </a:prstGeom>
          <a:solidFill>
            <a:srgbClr val="D6E1F1"/>
          </a:solidFill>
          <a:ln w="12700">
            <a:solidFill>
              <a:srgbClr val="4F96D5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Further study required: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Individual reactor designs: clarification regarding quantities of fresh fuel normally in storage, size of reactor core and individual fuel elements in various designs.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33ED0-2607-4C3C-AB92-4A065E079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097" y="1215497"/>
            <a:ext cx="824353" cy="9862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61B1C6-3985-401C-9780-FC63FC579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647" y="2249693"/>
            <a:ext cx="824353" cy="9862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08EC6A-4766-4956-BF20-CFE2E7A39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647" y="3283889"/>
            <a:ext cx="824353" cy="9862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E89494-C42B-48A7-8183-F6464DB09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4647" y="4318086"/>
            <a:ext cx="784651" cy="9387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275553-1118-4289-A541-54E501F536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5097" y="181301"/>
            <a:ext cx="784651" cy="93871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C514B82-BE18-4253-AE73-52FD35ED0065}"/>
              </a:ext>
            </a:extLst>
          </p:cNvPr>
          <p:cNvSpPr txBox="1">
            <a:spLocks/>
          </p:cNvSpPr>
          <p:nvPr/>
        </p:nvSpPr>
        <p:spPr>
          <a:xfrm>
            <a:off x="4659752" y="183269"/>
            <a:ext cx="6891197" cy="940682"/>
          </a:xfrm>
          <a:prstGeom prst="rect">
            <a:avLst/>
          </a:prstGeom>
          <a:solidFill>
            <a:schemeClr val="bg2"/>
          </a:solidFill>
          <a:effectLst>
            <a:softEdge rad="127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Fuel Assemblies are similar as in a LWR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7EF2114-CF9B-4F02-AF09-C8F52DE172E4}"/>
              </a:ext>
            </a:extLst>
          </p:cNvPr>
          <p:cNvSpPr txBox="1">
            <a:spLocks/>
          </p:cNvSpPr>
          <p:nvPr/>
        </p:nvSpPr>
        <p:spPr>
          <a:xfrm>
            <a:off x="4712908" y="1238261"/>
            <a:ext cx="6891197" cy="940682"/>
          </a:xfrm>
          <a:prstGeom prst="rect">
            <a:avLst/>
          </a:prstGeom>
          <a:solidFill>
            <a:schemeClr val="bg2"/>
          </a:solidFill>
          <a:effectLst>
            <a:softEdge rad="12700"/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LEU is less than 20%  </a:t>
            </a:r>
            <a:r>
              <a:rPr lang="en-US" sz="1800" baseline="30000" dirty="0"/>
              <a:t>235</a:t>
            </a:r>
            <a:r>
              <a:rPr lang="en-US" sz="1800" dirty="0"/>
              <a:t>U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Potential presence of separated plutonium in unirradiated fuel is a higher proliferation risk than those that contain LEU.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6C94620-76EC-4078-A059-79783532A03C}"/>
              </a:ext>
            </a:extLst>
          </p:cNvPr>
          <p:cNvSpPr txBox="1">
            <a:spLocks/>
          </p:cNvSpPr>
          <p:nvPr/>
        </p:nvSpPr>
        <p:spPr>
          <a:xfrm>
            <a:off x="4712908" y="2271473"/>
            <a:ext cx="6891197" cy="940682"/>
          </a:xfrm>
          <a:prstGeom prst="rect">
            <a:avLst/>
          </a:prstGeom>
          <a:solidFill>
            <a:schemeClr val="bg2"/>
          </a:solidFill>
          <a:effectLst>
            <a:softEdge rad="127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Source data available for each unit, as for LWR fuel.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311855B-BE52-4BB8-A2B2-325872AEC1BE}"/>
              </a:ext>
            </a:extLst>
          </p:cNvPr>
          <p:cNvSpPr txBox="1">
            <a:spLocks/>
          </p:cNvSpPr>
          <p:nvPr/>
        </p:nvSpPr>
        <p:spPr>
          <a:xfrm>
            <a:off x="4697910" y="3299183"/>
            <a:ext cx="6891197" cy="940682"/>
          </a:xfrm>
          <a:prstGeom prst="rect">
            <a:avLst/>
          </a:prstGeom>
          <a:solidFill>
            <a:schemeClr val="bg2"/>
          </a:solidFill>
          <a:effectLst>
            <a:softEdge rad="127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During outage. Some very long operating periods.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065874B-E993-46EE-8FB3-FEFCF5295710}"/>
              </a:ext>
            </a:extLst>
          </p:cNvPr>
          <p:cNvSpPr txBox="1">
            <a:spLocks/>
          </p:cNvSpPr>
          <p:nvPr/>
        </p:nvSpPr>
        <p:spPr>
          <a:xfrm>
            <a:off x="4712908" y="4333261"/>
            <a:ext cx="6891197" cy="913166"/>
          </a:xfrm>
          <a:prstGeom prst="rect">
            <a:avLst/>
          </a:prstGeom>
          <a:solidFill>
            <a:schemeClr val="bg2"/>
          </a:solidFill>
          <a:effectLst>
            <a:softEdge rad="127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Yes, through visual inspection, NDA and C&amp;S methods. Further evaluation is required.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5E6498-CC63-44B9-9859-D3118F293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647" y="2249693"/>
            <a:ext cx="824353" cy="9862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F8F0EB5-E4B1-4319-8859-31BE59CFB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647" y="3283889"/>
            <a:ext cx="824353" cy="9862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6B08DBD-7DA2-4081-A639-705DDAC64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4647" y="4318085"/>
            <a:ext cx="824353" cy="9489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98E6093-8ABF-4641-8416-A2126124BC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5097" y="181301"/>
            <a:ext cx="784651" cy="93871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B215A3C-FF77-477F-8526-75D482408A61}"/>
              </a:ext>
            </a:extLst>
          </p:cNvPr>
          <p:cNvSpPr txBox="1"/>
          <p:nvPr/>
        </p:nvSpPr>
        <p:spPr>
          <a:xfrm>
            <a:off x="3888554" y="586334"/>
            <a:ext cx="762415" cy="536962"/>
          </a:xfrm>
          <a:prstGeom prst="rect">
            <a:avLst/>
          </a:prstGeom>
          <a:solidFill>
            <a:srgbClr val="D6E1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Item Facility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575721-5B6E-4D90-88BA-F0E7E7812AE7}"/>
              </a:ext>
            </a:extLst>
          </p:cNvPr>
          <p:cNvSpPr txBox="1"/>
          <p:nvPr/>
        </p:nvSpPr>
        <p:spPr>
          <a:xfrm>
            <a:off x="3888555" y="1639392"/>
            <a:ext cx="777513" cy="536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Fresh Fuel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0A27A0-888C-4B4E-A6F1-2528CDA9A4B7}"/>
              </a:ext>
            </a:extLst>
          </p:cNvPr>
          <p:cNvSpPr txBox="1"/>
          <p:nvPr/>
        </p:nvSpPr>
        <p:spPr>
          <a:xfrm>
            <a:off x="3881417" y="2665188"/>
            <a:ext cx="816854" cy="536962"/>
          </a:xfrm>
          <a:prstGeom prst="rect">
            <a:avLst/>
          </a:prstGeom>
          <a:solidFill>
            <a:srgbClr val="D6E1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Source Data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36813B-C766-43E1-B517-57D161AF5768}"/>
              </a:ext>
            </a:extLst>
          </p:cNvPr>
          <p:cNvSpPr txBox="1"/>
          <p:nvPr/>
        </p:nvSpPr>
        <p:spPr>
          <a:xfrm>
            <a:off x="3888555" y="3689952"/>
            <a:ext cx="809355" cy="284274"/>
          </a:xfrm>
          <a:prstGeom prst="rect">
            <a:avLst/>
          </a:prstGeom>
          <a:solidFill>
            <a:srgbClr val="D6E1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Refueling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4C0139-BF57-4A0C-A448-50700B75D45B}"/>
              </a:ext>
            </a:extLst>
          </p:cNvPr>
          <p:cNvSpPr txBox="1"/>
          <p:nvPr/>
        </p:nvSpPr>
        <p:spPr>
          <a:xfrm>
            <a:off x="3873456" y="4691942"/>
            <a:ext cx="777513" cy="553998"/>
          </a:xfrm>
          <a:prstGeom prst="rect">
            <a:avLst/>
          </a:prstGeom>
          <a:solidFill>
            <a:srgbClr val="D6E1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All Nuclear Material is Verifiable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423D5F-0592-49F2-860A-3A942636369B}"/>
              </a:ext>
            </a:extLst>
          </p:cNvPr>
          <p:cNvSpPr txBox="1"/>
          <p:nvPr/>
        </p:nvSpPr>
        <p:spPr>
          <a:xfrm>
            <a:off x="752210" y="3866150"/>
            <a:ext cx="27432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Blue boxes </a:t>
            </a:r>
            <a:r>
              <a:rPr lang="en-US" i="1" dirty="0"/>
              <a:t>indicate relative compatibility with current IAEA safeguard measures for LWR.</a:t>
            </a:r>
          </a:p>
          <a:p>
            <a:r>
              <a:rPr lang="en-US" b="1" i="1" dirty="0">
                <a:solidFill>
                  <a:srgbClr val="EE8640"/>
                </a:solidFill>
              </a:rPr>
              <a:t>Orange</a:t>
            </a:r>
            <a:r>
              <a:rPr lang="en-US" i="1" dirty="0"/>
              <a:t> indicates that IAEA safeguards may require considerably more efforts than a LWR. </a:t>
            </a:r>
          </a:p>
        </p:txBody>
      </p:sp>
    </p:spTree>
    <p:extLst>
      <p:ext uri="{BB962C8B-B14F-4D97-AF65-F5344CB8AC3E}">
        <p14:creationId xmlns:p14="http://schemas.microsoft.com/office/powerpoint/2010/main" val="720554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957</Words>
  <Application>Microsoft Office PowerPoint</Application>
  <PresentationFormat>Widescreen</PresentationFormat>
  <Paragraphs>104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Why Advanced Reactors?</vt:lpstr>
      <vt:lpstr>Advanced Reactor Categories</vt:lpstr>
      <vt:lpstr>Methodology for Assessing Advanced Reactor Safeguards</vt:lpstr>
      <vt:lpstr>IAEA Safeguards at LWRs</vt:lpstr>
      <vt:lpstr>PowerPoint Presentation</vt:lpstr>
      <vt:lpstr>Molten Salt</vt:lpstr>
      <vt:lpstr>TRISO-Based</vt:lpstr>
      <vt:lpstr>Fast Neutron Spectrum</vt:lpstr>
      <vt:lpstr>None of the advanced reactor design categories can be safeguarded in the same manner as a LEU-fueled LWR. </vt:lpstr>
      <vt:lpstr>Safeguards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Kim</dc:creator>
  <cp:lastModifiedBy>Daniel Kim</cp:lastModifiedBy>
  <cp:revision>53</cp:revision>
  <dcterms:created xsi:type="dcterms:W3CDTF">2018-10-30T17:13:06Z</dcterms:created>
  <dcterms:modified xsi:type="dcterms:W3CDTF">2018-11-15T12:43:50Z</dcterms:modified>
</cp:coreProperties>
</file>