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6" r:id="rId1"/>
  </p:sldMasterIdLst>
  <p:notesMasterIdLst>
    <p:notesMasterId r:id="rId12"/>
  </p:notesMasterIdLst>
  <p:sldIdLst>
    <p:sldId id="317" r:id="rId2"/>
    <p:sldId id="295" r:id="rId3"/>
    <p:sldId id="350" r:id="rId4"/>
    <p:sldId id="351" r:id="rId5"/>
    <p:sldId id="332" r:id="rId6"/>
    <p:sldId id="344" r:id="rId7"/>
    <p:sldId id="346" r:id="rId8"/>
    <p:sldId id="348" r:id="rId9"/>
    <p:sldId id="352" r:id="rId10"/>
    <p:sldId id="349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1AD"/>
    <a:srgbClr val="565656"/>
    <a:srgbClr val="2C2C2C"/>
    <a:srgbClr val="AB2C3F"/>
    <a:srgbClr val="00ADCB"/>
    <a:srgbClr val="101318"/>
    <a:srgbClr val="000000"/>
    <a:srgbClr val="CFC6BB"/>
    <a:srgbClr val="1D2B16"/>
    <a:srgbClr val="FCFCF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5253" autoAdjust="0"/>
    <p:restoredTop sz="86297" autoAdjust="0"/>
  </p:normalViewPr>
  <p:slideViewPr>
    <p:cSldViewPr snapToGrid="0" snapToObjects="1">
      <p:cViewPr>
        <p:scale>
          <a:sx n="100" d="100"/>
          <a:sy n="100" d="100"/>
        </p:scale>
        <p:origin x="-84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5E2C7-64E0-204B-99CA-A8E085399AAB}" type="datetimeFigureOut">
              <a:rPr lang="en-US" smtClean="0"/>
              <a:pPr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43413"/>
            <a:ext cx="5546725" cy="3635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6F6C-AF91-CC4B-A794-48E5A498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9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48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6F6C-AF91-CC4B-A794-48E5A49863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0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1"/>
            <a:ext cx="9143999" cy="93490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" y="158955"/>
            <a:ext cx="8129016" cy="776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rgbClr val="2C2C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995684" y="6346622"/>
            <a:ext cx="789332" cy="330964"/>
          </a:xfrm>
          <a:prstGeom prst="rect">
            <a:avLst/>
          </a:prstGeom>
        </p:spPr>
        <p:txBody>
          <a:bodyPr vert="horz" lIns="0" tIns="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9585B"/>
                </a:solidFill>
                <a:latin typeface="HelvNeue Light for IBM"/>
                <a:ea typeface="+mn-ea"/>
                <a:cs typeface="HelvNeue Light for IB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DF52F-565F-B94D-AC91-FAC8BCEDC49E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34910"/>
            <a:ext cx="9144000" cy="503"/>
          </a:xfrm>
          <a:prstGeom prst="line">
            <a:avLst/>
          </a:prstGeom>
          <a:ln w="19050">
            <a:solidFill>
              <a:srgbClr val="A51C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1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55393"/>
            <a:ext cx="9144000" cy="4102609"/>
          </a:xfrm>
          <a:prstGeom prst="rect">
            <a:avLst/>
          </a:prstGeom>
          <a:solidFill>
            <a:srgbClr val="A5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6327" y="1607244"/>
            <a:ext cx="8915400" cy="1524000"/>
          </a:xfrm>
          <a:prstGeom prst="rect">
            <a:avLst/>
          </a:prstGeom>
        </p:spPr>
        <p:txBody>
          <a:bodyPr vert="horz">
            <a:noAutofit/>
          </a:bodyPr>
          <a:lstStyle>
            <a:lvl1pPr algn="l">
              <a:defRPr sz="5400">
                <a:solidFill>
                  <a:srgbClr val="A51C3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89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60138" y="6356352"/>
            <a:ext cx="362666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5656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cs typeface="Verdana"/>
              </a:rPr>
              <a:t>Introduction to </a:t>
            </a:r>
            <a:r>
              <a:rPr lang="en-US" dirty="0" err="1" smtClean="0">
                <a:cs typeface="Verdana"/>
              </a:rPr>
              <a:t>Mahony</a:t>
            </a:r>
            <a:r>
              <a:rPr lang="en-US" dirty="0" smtClean="0">
                <a:cs typeface="Verdana"/>
              </a:rPr>
              <a:t> Partners  |  Confidential  | </a:t>
            </a:r>
            <a:fld id="{6EA7AE76-9B6A-4348-894F-C3752F4CB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2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1"/>
            <a:ext cx="9143999" cy="1538087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538087"/>
            <a:ext cx="9144000" cy="503"/>
          </a:xfrm>
          <a:prstGeom prst="line">
            <a:avLst/>
          </a:prstGeom>
          <a:ln w="19050">
            <a:solidFill>
              <a:srgbClr val="A51C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01487"/>
            <a:ext cx="8129016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67">
                <a:solidFill>
                  <a:srgbClr val="2C2C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237935" y="6304086"/>
            <a:ext cx="3717205" cy="330964"/>
          </a:xfrm>
          <a:prstGeom prst="rect">
            <a:avLst/>
          </a:prstGeom>
        </p:spPr>
        <p:txBody>
          <a:bodyPr vert="horz" lIns="0" tIns="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9585B"/>
                </a:solidFill>
                <a:latin typeface="HelvNeue Light for IBM"/>
                <a:ea typeface="+mn-ea"/>
                <a:cs typeface="HelvNeue Light for IB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67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altLang="en-US" sz="1067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Mahony</a:t>
            </a:r>
            <a:r>
              <a:rPr lang="en-US" altLang="en-US" sz="1067" b="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Partners </a:t>
            </a:r>
            <a:r>
              <a:rPr lang="en-US" sz="1067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| Confidential </a:t>
            </a:r>
            <a:r>
              <a:rPr lang="en-US" sz="1067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fld id="{EA8DF52F-565F-B94D-AC91-FAC8BCEDC49E}" type="slidenum">
              <a:rPr lang="en-US" sz="1067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4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4" r:id="rId3"/>
    <p:sldLayoutId id="2147483673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13245"/>
            <a:ext cx="9144000" cy="6871245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05736" y="2877566"/>
            <a:ext cx="7499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Communication strategy &amp; planning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86130" y="957722"/>
            <a:ext cx="2519392" cy="832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735" y="4726930"/>
            <a:ext cx="6753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Richard A. Mahony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Global Nexus Initiative Working Group Meeting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November 15, 2018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Questions for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5800" y="2418234"/>
            <a:ext cx="638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0081AD"/>
              </a:buClr>
            </a:pP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What is the </a:t>
            </a:r>
            <a:r>
              <a:rPr lang="en-US" sz="2800" dirty="0" smtClean="0">
                <a:solidFill>
                  <a:srgbClr val="0081AD"/>
                </a:solidFill>
                <a:latin typeface="Arial"/>
                <a:cs typeface="Arial"/>
              </a:rPr>
              <a:t>biggest risk </a:t>
            </a: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to avoid when communicating about the report?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2233568"/>
            <a:ext cx="107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81AD"/>
                </a:solidFill>
              </a:rPr>
              <a:t>?</a:t>
            </a:r>
            <a:endParaRPr lang="en-US" sz="800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Interest in nuclear energy is rising…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030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June 2018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305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Nov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5500" y="1625600"/>
            <a:ext cx="525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65656"/>
                </a:solidFill>
                <a:latin typeface="Arial"/>
                <a:cs typeface="Arial"/>
              </a:rPr>
              <a:t>Search queries for “nuclear energy”</a:t>
            </a:r>
          </a:p>
        </p:txBody>
      </p:sp>
      <p:pic>
        <p:nvPicPr>
          <p:cNvPr id="7" name="Picture 6" descr="Screen Shot 2018-11-14 at 3.05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50" y="2139950"/>
            <a:ext cx="6033501" cy="3346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650" y="6281579"/>
            <a:ext cx="299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Source: Google Trends, US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100" y="4572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7100" y="298026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7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7100" y="37761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7100" y="2184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100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… and it narrowed the </a:t>
            </a:r>
            <a:r>
              <a:rPr lang="en-US" dirty="0" err="1" smtClean="0">
                <a:latin typeface="Arial"/>
                <a:cs typeface="Arial"/>
              </a:rPr>
              <a:t>renewables</a:t>
            </a:r>
            <a:r>
              <a:rPr lang="en-US" dirty="0" smtClean="0">
                <a:latin typeface="Arial"/>
                <a:cs typeface="Arial"/>
              </a:rPr>
              <a:t> gap…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5500" y="1625600"/>
            <a:ext cx="525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65656"/>
                </a:solidFill>
                <a:latin typeface="Arial"/>
                <a:cs typeface="Arial"/>
              </a:rPr>
              <a:t>+ Search queries for “renewable energy”</a:t>
            </a:r>
          </a:p>
        </p:txBody>
      </p:sp>
      <p:pic>
        <p:nvPicPr>
          <p:cNvPr id="7" name="Picture 6" descr="Screen Shot 2018-11-14 at 2.52.11 PM.png"/>
          <p:cNvPicPr>
            <a:picLocks noChangeAspect="1"/>
          </p:cNvPicPr>
          <p:nvPr/>
        </p:nvPicPr>
        <p:blipFill>
          <a:blip r:embed="rId2"/>
          <a:srcRect l="6322" t="23135" r="3072"/>
          <a:stretch>
            <a:fillRect/>
          </a:stretch>
        </p:blipFill>
        <p:spPr>
          <a:xfrm>
            <a:off x="1706987" y="2056487"/>
            <a:ext cx="5730027" cy="3603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June 2018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05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Nov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3650" y="6281579"/>
            <a:ext cx="299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Source: Google Trends, US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100" y="4572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7100" y="298026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7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100" y="37761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7100" y="2184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100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… but keep it in perspective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5500" y="1625600"/>
            <a:ext cx="525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65656"/>
                </a:solidFill>
                <a:latin typeface="Arial"/>
                <a:cs typeface="Arial"/>
              </a:rPr>
              <a:t>+ Search queries for “</a:t>
            </a:r>
            <a:r>
              <a:rPr lang="en-US" sz="2200" dirty="0" err="1" smtClean="0">
                <a:solidFill>
                  <a:srgbClr val="565656"/>
                </a:solidFill>
                <a:latin typeface="Arial"/>
                <a:cs typeface="Arial"/>
              </a:rPr>
              <a:t>Kardashians</a:t>
            </a:r>
            <a:r>
              <a:rPr lang="en-US" sz="2200" dirty="0" smtClean="0">
                <a:solidFill>
                  <a:srgbClr val="565656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030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June 2018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050" y="563656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Nov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3650" y="6281579"/>
            <a:ext cx="299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Source: Google Trends, US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Screen Shot 2018-11-14 at 3.04.53 PM.png"/>
          <p:cNvPicPr>
            <a:picLocks noChangeAspect="1"/>
          </p:cNvPicPr>
          <p:nvPr/>
        </p:nvPicPr>
        <p:blipFill>
          <a:blip r:embed="rId2"/>
          <a:srcRect r="3048"/>
          <a:stretch>
            <a:fillRect/>
          </a:stretch>
        </p:blipFill>
        <p:spPr>
          <a:xfrm>
            <a:off x="1562100" y="2047535"/>
            <a:ext cx="6007100" cy="3589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100" y="4572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100" y="298026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7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7100" y="37761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7100" y="2184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100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Strategy for communication success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1511300"/>
            <a:ext cx="74041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Use images and graphics to make complex information understandable 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Have a unifying visual language to magnify impact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Create sound-bites to enliven the message and make it memorable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Seek controversy (prudently) to sustain attention 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Leverage contact networks to reach key people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565656"/>
                </a:solidFill>
                <a:latin typeface="Arial"/>
                <a:cs typeface="Arial"/>
              </a:rPr>
              <a:t>Develop original data &amp; analysis to build relationships outside your traditional sphere</a:t>
            </a:r>
          </a:p>
          <a:p>
            <a:pPr marL="292100" indent="-292100">
              <a:buClr>
                <a:srgbClr val="0081AD"/>
              </a:buClr>
              <a:buFont typeface="Arial"/>
              <a:buChar char="•"/>
            </a:pPr>
            <a:endParaRPr lang="en-US" dirty="0" smtClean="0">
              <a:solidFill>
                <a:srgbClr val="5656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Communication planning for GNI report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463800"/>
            <a:ext cx="23368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Refine messages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Design final report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Develop infographics 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Pitch advance press exclusive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Update email contact list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Secure endorsements </a:t>
            </a:r>
          </a:p>
          <a:p>
            <a:pPr marL="292100" indent="-292100">
              <a:buClr>
                <a:srgbClr val="0081AD"/>
              </a:buClr>
              <a:buFont typeface="Arial"/>
              <a:buChar char="•"/>
            </a:pPr>
            <a:endParaRPr lang="en-US" sz="1400" dirty="0" smtClean="0">
              <a:solidFill>
                <a:srgbClr val="565656"/>
              </a:solidFill>
              <a:latin typeface="Arial"/>
              <a:cs typeface="Arial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01700" y="1568450"/>
            <a:ext cx="2286000" cy="584200"/>
          </a:xfrm>
          <a:prstGeom prst="homePlate">
            <a:avLst/>
          </a:prstGeom>
          <a:solidFill>
            <a:srgbClr val="0081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Pre-launch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365500" y="1568450"/>
            <a:ext cx="2286000" cy="584200"/>
          </a:xfrm>
          <a:prstGeom prst="homePlate">
            <a:avLst/>
          </a:prstGeom>
          <a:solidFill>
            <a:srgbClr val="0081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Launch</a:t>
            </a:r>
          </a:p>
        </p:txBody>
      </p:sp>
      <p:sp>
        <p:nvSpPr>
          <p:cNvPr id="9" name="Pentagon 8"/>
          <p:cNvSpPr/>
          <p:nvPr/>
        </p:nvSpPr>
        <p:spPr>
          <a:xfrm>
            <a:off x="5829300" y="1568450"/>
            <a:ext cx="2286000" cy="584200"/>
          </a:xfrm>
          <a:prstGeom prst="homePlate">
            <a:avLst/>
          </a:prstGeom>
          <a:solidFill>
            <a:srgbClr val="0081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Post-launch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700" y="2463800"/>
            <a:ext cx="2336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Issue press release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Launch social media campaign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Begin email distribution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Update websites &amp; LinkedIn page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300" y="2463800"/>
            <a:ext cx="2336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Hold in-person briefings (Capitol Hill, Silicon Valley, etc.)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Follow-up media interviews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Prepare guest article for publication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Arrange webinar &amp; conference appearances</a:t>
            </a:r>
          </a:p>
          <a:p>
            <a:pPr marL="292100" indent="-292100">
              <a:spcAft>
                <a:spcPts val="1200"/>
              </a:spcAft>
              <a:buClr>
                <a:srgbClr val="0081A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565656"/>
                </a:solidFill>
                <a:latin typeface="Arial"/>
                <a:cs typeface="Arial"/>
              </a:rPr>
              <a:t>Consider producing digital ads &amp; video</a:t>
            </a:r>
          </a:p>
          <a:p>
            <a:pPr marL="292100" indent="-292100">
              <a:buClr>
                <a:srgbClr val="0081AD"/>
              </a:buClr>
              <a:buFont typeface="Arial"/>
              <a:buChar char="•"/>
            </a:pPr>
            <a:endParaRPr lang="en-US" sz="1600" dirty="0" smtClean="0">
              <a:solidFill>
                <a:srgbClr val="5656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Questions for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5800" y="2418234"/>
            <a:ext cx="638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0081AD"/>
              </a:buClr>
            </a:pP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What’s the most important </a:t>
            </a:r>
            <a:r>
              <a:rPr lang="en-US" sz="2800" dirty="0" smtClean="0">
                <a:solidFill>
                  <a:srgbClr val="0081AD"/>
                </a:solidFill>
                <a:latin typeface="Arial"/>
                <a:cs typeface="Arial"/>
              </a:rPr>
              <a:t>message</a:t>
            </a: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 in the report?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2233568"/>
            <a:ext cx="107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81AD"/>
                </a:solidFill>
              </a:rPr>
              <a:t>?</a:t>
            </a:r>
            <a:endParaRPr lang="en-US" sz="800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Questions for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5800" y="2418234"/>
            <a:ext cx="638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0081AD"/>
              </a:buClr>
            </a:pP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What </a:t>
            </a:r>
            <a:r>
              <a:rPr lang="en-US" sz="2800" dirty="0" smtClean="0">
                <a:solidFill>
                  <a:srgbClr val="0081AD"/>
                </a:solidFill>
                <a:latin typeface="Arial"/>
                <a:cs typeface="Arial"/>
              </a:rPr>
              <a:t>audiences</a:t>
            </a:r>
            <a:r>
              <a:rPr lang="en-US" sz="2800" b="1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do you want to be sure to reach with your message?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2233568"/>
            <a:ext cx="107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81AD"/>
                </a:solidFill>
              </a:rPr>
              <a:t>?</a:t>
            </a:r>
            <a:endParaRPr lang="en-US" sz="800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Questions for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5800" y="2418234"/>
            <a:ext cx="638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0081AD"/>
              </a:buClr>
            </a:pP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Which </a:t>
            </a:r>
            <a:r>
              <a:rPr lang="en-US" sz="2800" dirty="0" smtClean="0">
                <a:solidFill>
                  <a:srgbClr val="0081AD"/>
                </a:solidFill>
                <a:latin typeface="Arial"/>
                <a:cs typeface="Arial"/>
              </a:rPr>
              <a:t>techniques</a:t>
            </a:r>
            <a:r>
              <a:rPr lang="en-US" sz="2800" dirty="0" smtClean="0">
                <a:solidFill>
                  <a:srgbClr val="565656"/>
                </a:solidFill>
                <a:latin typeface="Arial"/>
                <a:cs typeface="Arial"/>
              </a:rPr>
              <a:t> are most effective in reaching your audiences?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2233568"/>
            <a:ext cx="107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81AD"/>
                </a:solidFill>
              </a:rPr>
              <a:t>?</a:t>
            </a:r>
            <a:endParaRPr lang="en-US" sz="800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ahony Partne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D8D"/>
      </a:accent1>
      <a:accent2>
        <a:srgbClr val="AD2230"/>
      </a:accent2>
      <a:accent3>
        <a:srgbClr val="627A3C"/>
      </a:accent3>
      <a:accent4>
        <a:srgbClr val="8064A2"/>
      </a:accent4>
      <a:accent5>
        <a:srgbClr val="4BACC6"/>
      </a:accent5>
      <a:accent6>
        <a:srgbClr val="F79646"/>
      </a:accent6>
      <a:hlink>
        <a:srgbClr val="9C9F9E"/>
      </a:hlink>
      <a:folHlink>
        <a:srgbClr val="B9BCB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8404</TotalTime>
  <Words>312</Words>
  <Application>Microsoft Macintosh PowerPoint</Application>
  <PresentationFormat>On-screen Show (4:3)</PresentationFormat>
  <Paragraphs>76</Paragraphs>
  <Slides>10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Slide 1</vt:lpstr>
      <vt:lpstr>Interest in nuclear energy is rising…</vt:lpstr>
      <vt:lpstr>… and it narrowed the renewables gap…</vt:lpstr>
      <vt:lpstr>… but keep it in perspective  </vt:lpstr>
      <vt:lpstr>Strategy for communication success</vt:lpstr>
      <vt:lpstr>Communication planning for GNI report</vt:lpstr>
      <vt:lpstr>Questions for discussion</vt:lpstr>
      <vt:lpstr>Questions for discussion</vt:lpstr>
      <vt:lpstr>Questions for discussion</vt:lpstr>
      <vt:lpstr>Questions for 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MAHONY</dc:creator>
  <cp:lastModifiedBy>Richard Mahony</cp:lastModifiedBy>
  <cp:revision>219</cp:revision>
  <cp:lastPrinted>2016-07-25T20:25:02Z</cp:lastPrinted>
  <dcterms:created xsi:type="dcterms:W3CDTF">2018-11-15T12:35:13Z</dcterms:created>
  <dcterms:modified xsi:type="dcterms:W3CDTF">2018-11-15T12:48:57Z</dcterms:modified>
</cp:coreProperties>
</file>